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44" r:id="rId5"/>
    <p:sldId id="345" r:id="rId6"/>
    <p:sldId id="346" r:id="rId7"/>
    <p:sldId id="358" r:id="rId8"/>
    <p:sldId id="348" r:id="rId9"/>
    <p:sldId id="359" r:id="rId10"/>
    <p:sldId id="360" r:id="rId11"/>
    <p:sldId id="361" r:id="rId12"/>
    <p:sldId id="362" r:id="rId13"/>
    <p:sldId id="363" r:id="rId14"/>
    <p:sldId id="364" r:id="rId15"/>
    <p:sldId id="365" r:id="rId16"/>
    <p:sldId id="350" r:id="rId17"/>
    <p:sldId id="3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7D68"/>
    <a:srgbClr val="C09200"/>
    <a:srgbClr val="5C8E26"/>
    <a:srgbClr val="77453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9334E5-1CA5-4D02-9A26-352E6BF912D8}" v="137" dt="2025-04-10T22:56:24.520"/>
  </p1510:revLst>
</p1510:revInfo>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099" autoAdjust="0"/>
  </p:normalViewPr>
  <p:slideViewPr>
    <p:cSldViewPr snapToGrid="0">
      <p:cViewPr varScale="1">
        <p:scale>
          <a:sx n="62" d="100"/>
          <a:sy n="62" d="100"/>
        </p:scale>
        <p:origin x="1674" y="282"/>
      </p:cViewPr>
      <p:guideLst>
        <p:guide orient="horz" pos="1752"/>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 Mosada" userId="c16341279831d6a5" providerId="LiveId" clId="{8B445426-4A39-4548-9974-C8E46F139B1E}"/>
    <pc:docChg chg="modSld">
      <pc:chgData name="Edu Mosada" userId="c16341279831d6a5" providerId="LiveId" clId="{8B445426-4A39-4548-9974-C8E46F139B1E}" dt="2025-03-29T02:18:44.521" v="581" actId="20577"/>
      <pc:docMkLst>
        <pc:docMk/>
      </pc:docMkLst>
      <pc:sldChg chg="modNotesTx">
        <pc:chgData name="Edu Mosada" userId="c16341279831d6a5" providerId="LiveId" clId="{8B445426-4A39-4548-9974-C8E46F139B1E}" dt="2025-03-29T01:35:33.342" v="1" actId="20577"/>
        <pc:sldMkLst>
          <pc:docMk/>
          <pc:sldMk cId="3865085909" sldId="344"/>
        </pc:sldMkLst>
      </pc:sldChg>
      <pc:sldChg chg="modNotesTx">
        <pc:chgData name="Edu Mosada" userId="c16341279831d6a5" providerId="LiveId" clId="{8B445426-4A39-4548-9974-C8E46F139B1E}" dt="2025-03-29T01:37:31.964" v="3"/>
        <pc:sldMkLst>
          <pc:docMk/>
          <pc:sldMk cId="810374094" sldId="345"/>
        </pc:sldMkLst>
      </pc:sldChg>
      <pc:sldChg chg="modNotesTx">
        <pc:chgData name="Edu Mosada" userId="c16341279831d6a5" providerId="LiveId" clId="{8B445426-4A39-4548-9974-C8E46F139B1E}" dt="2025-03-29T01:52:25.853" v="7"/>
        <pc:sldMkLst>
          <pc:docMk/>
          <pc:sldMk cId="3671577520" sldId="346"/>
        </pc:sldMkLst>
      </pc:sldChg>
      <pc:sldChg chg="modNotesTx">
        <pc:chgData name="Edu Mosada" userId="c16341279831d6a5" providerId="LiveId" clId="{8B445426-4A39-4548-9974-C8E46F139B1E}" dt="2025-03-29T01:52:57.003" v="8"/>
        <pc:sldMkLst>
          <pc:docMk/>
          <pc:sldMk cId="4224374580" sldId="358"/>
        </pc:sldMkLst>
      </pc:sldChg>
      <pc:sldChg chg="modNotesTx">
        <pc:chgData name="Edu Mosada" userId="c16341279831d6a5" providerId="LiveId" clId="{8B445426-4A39-4548-9974-C8E46F139B1E}" dt="2025-03-29T01:57:03.151" v="32" actId="20577"/>
        <pc:sldMkLst>
          <pc:docMk/>
          <pc:sldMk cId="3180751812" sldId="359"/>
        </pc:sldMkLst>
      </pc:sldChg>
      <pc:sldChg chg="modNotesTx">
        <pc:chgData name="Edu Mosada" userId="c16341279831d6a5" providerId="LiveId" clId="{8B445426-4A39-4548-9974-C8E46F139B1E}" dt="2025-03-29T01:58:32.782" v="38"/>
        <pc:sldMkLst>
          <pc:docMk/>
          <pc:sldMk cId="2916479380" sldId="360"/>
        </pc:sldMkLst>
      </pc:sldChg>
      <pc:sldChg chg="modNotesTx">
        <pc:chgData name="Edu Mosada" userId="c16341279831d6a5" providerId="LiveId" clId="{8B445426-4A39-4548-9974-C8E46F139B1E}" dt="2025-03-29T02:09:18.176" v="42"/>
        <pc:sldMkLst>
          <pc:docMk/>
          <pc:sldMk cId="411849807" sldId="361"/>
        </pc:sldMkLst>
      </pc:sldChg>
      <pc:sldChg chg="modNotesTx">
        <pc:chgData name="Edu Mosada" userId="c16341279831d6a5" providerId="LiveId" clId="{8B445426-4A39-4548-9974-C8E46F139B1E}" dt="2025-03-29T02:15:47.718" v="391"/>
        <pc:sldMkLst>
          <pc:docMk/>
          <pc:sldMk cId="1245495567" sldId="362"/>
        </pc:sldMkLst>
      </pc:sldChg>
      <pc:sldChg chg="modNotesTx">
        <pc:chgData name="Edu Mosada" userId="c16341279831d6a5" providerId="LiveId" clId="{8B445426-4A39-4548-9974-C8E46F139B1E}" dt="2025-03-29T02:16:35.387" v="395" actId="20577"/>
        <pc:sldMkLst>
          <pc:docMk/>
          <pc:sldMk cId="3385925554" sldId="363"/>
        </pc:sldMkLst>
      </pc:sldChg>
      <pc:sldChg chg="modNotesTx">
        <pc:chgData name="Edu Mosada" userId="c16341279831d6a5" providerId="LiveId" clId="{8B445426-4A39-4548-9974-C8E46F139B1E}" dt="2025-03-29T02:18:44.521" v="581" actId="20577"/>
        <pc:sldMkLst>
          <pc:docMk/>
          <pc:sldMk cId="3593893101" sldId="364"/>
        </pc:sldMkLst>
      </pc:sldChg>
    </pc:docChg>
  </pc:docChgLst>
  <pc:docChgLst>
    <pc:chgData name="Edu Mosada" userId="c16341279831d6a5" providerId="LiveId" clId="{B79334E5-1CA5-4D02-9A26-352E6BF912D8}"/>
    <pc:docChg chg="undo custSel addSld delSld modSld sldOrd">
      <pc:chgData name="Edu Mosada" userId="c16341279831d6a5" providerId="LiveId" clId="{B79334E5-1CA5-4D02-9A26-352E6BF912D8}" dt="2025-04-10T23:01:44.847" v="4042" actId="1076"/>
      <pc:docMkLst>
        <pc:docMk/>
      </pc:docMkLst>
      <pc:sldChg chg="addSp modSp mod">
        <pc:chgData name="Edu Mosada" userId="c16341279831d6a5" providerId="LiveId" clId="{B79334E5-1CA5-4D02-9A26-352E6BF912D8}" dt="2025-03-13T16:40:44.079" v="235" actId="207"/>
        <pc:sldMkLst>
          <pc:docMk/>
          <pc:sldMk cId="3865085909" sldId="344"/>
        </pc:sldMkLst>
        <pc:spChg chg="add mod">
          <ac:chgData name="Edu Mosada" userId="c16341279831d6a5" providerId="LiveId" clId="{B79334E5-1CA5-4D02-9A26-352E6BF912D8}" dt="2025-03-13T16:40:20.157" v="233" actId="1076"/>
          <ac:spMkLst>
            <pc:docMk/>
            <pc:sldMk cId="3865085909" sldId="344"/>
            <ac:spMk id="2" creationId="{9A04D71A-0AFE-5A3A-EA33-35C364BD9420}"/>
          </ac:spMkLst>
        </pc:spChg>
        <pc:spChg chg="mod">
          <ac:chgData name="Edu Mosada" userId="c16341279831d6a5" providerId="LiveId" clId="{B79334E5-1CA5-4D02-9A26-352E6BF912D8}" dt="2025-03-13T16:40:44.079" v="235" actId="207"/>
          <ac:spMkLst>
            <pc:docMk/>
            <pc:sldMk cId="3865085909" sldId="344"/>
            <ac:spMk id="25" creationId="{D20C5811-8521-8DEB-6486-16BCE3408D90}"/>
          </ac:spMkLst>
        </pc:spChg>
      </pc:sldChg>
      <pc:sldChg chg="modSp mod">
        <pc:chgData name="Edu Mosada" userId="c16341279831d6a5" providerId="LiveId" clId="{B79334E5-1CA5-4D02-9A26-352E6BF912D8}" dt="2025-03-13T18:39:42.164" v="1224" actId="2085"/>
        <pc:sldMkLst>
          <pc:docMk/>
          <pc:sldMk cId="810374094" sldId="345"/>
        </pc:sldMkLst>
        <pc:spChg chg="mod">
          <ac:chgData name="Edu Mosada" userId="c16341279831d6a5" providerId="LiveId" clId="{B79334E5-1CA5-4D02-9A26-352E6BF912D8}" dt="2025-03-13T18:39:42.164" v="1224" actId="2085"/>
          <ac:spMkLst>
            <pc:docMk/>
            <pc:sldMk cId="810374094" sldId="345"/>
            <ac:spMk id="2" creationId="{96C27D46-F5F2-E632-8A1B-9A98D7515367}"/>
          </ac:spMkLst>
        </pc:spChg>
        <pc:spChg chg="mod">
          <ac:chgData name="Edu Mosada" userId="c16341279831d6a5" providerId="LiveId" clId="{B79334E5-1CA5-4D02-9A26-352E6BF912D8}" dt="2025-03-13T16:45:54.862" v="269" actId="207"/>
          <ac:spMkLst>
            <pc:docMk/>
            <pc:sldMk cId="810374094" sldId="345"/>
            <ac:spMk id="3" creationId="{C44B7D88-18D8-7250-6364-BECA6F65381D}"/>
          </ac:spMkLst>
        </pc:spChg>
      </pc:sldChg>
      <pc:sldChg chg="addSp delSp modSp mod">
        <pc:chgData name="Edu Mosada" userId="c16341279831d6a5" providerId="LiveId" clId="{B79334E5-1CA5-4D02-9A26-352E6BF912D8}" dt="2025-03-13T16:48:16.680" v="326" actId="20577"/>
        <pc:sldMkLst>
          <pc:docMk/>
          <pc:sldMk cId="3671577520" sldId="346"/>
        </pc:sldMkLst>
        <pc:spChg chg="mod">
          <ac:chgData name="Edu Mosada" userId="c16341279831d6a5" providerId="LiveId" clId="{B79334E5-1CA5-4D02-9A26-352E6BF912D8}" dt="2025-03-13T16:37:05.713" v="191" actId="1076"/>
          <ac:spMkLst>
            <pc:docMk/>
            <pc:sldMk cId="3671577520" sldId="346"/>
            <ac:spMk id="18" creationId="{1AAA6C60-1BA1-0736-AF4F-FAFD7FC9EB9B}"/>
          </ac:spMkLst>
        </pc:spChg>
        <pc:spChg chg="mod">
          <ac:chgData name="Edu Mosada" userId="c16341279831d6a5" providerId="LiveId" clId="{B79334E5-1CA5-4D02-9A26-352E6BF912D8}" dt="2025-03-13T16:43:34.231" v="253" actId="692"/>
          <ac:spMkLst>
            <pc:docMk/>
            <pc:sldMk cId="3671577520" sldId="346"/>
            <ac:spMk id="20" creationId="{4DE1FF3C-610F-EB85-E4F2-E19976BFF011}"/>
          </ac:spMkLst>
        </pc:spChg>
        <pc:spChg chg="mod">
          <ac:chgData name="Edu Mosada" userId="c16341279831d6a5" providerId="LiveId" clId="{B79334E5-1CA5-4D02-9A26-352E6BF912D8}" dt="2025-03-13T16:48:16.680" v="326" actId="20577"/>
          <ac:spMkLst>
            <pc:docMk/>
            <pc:sldMk cId="3671577520" sldId="346"/>
            <ac:spMk id="26" creationId="{5D10DD78-3750-6B62-B4D8-DA38D4B490D3}"/>
          </ac:spMkLst>
        </pc:spChg>
        <pc:spChg chg="mod">
          <ac:chgData name="Edu Mosada" userId="c16341279831d6a5" providerId="LiveId" clId="{B79334E5-1CA5-4D02-9A26-352E6BF912D8}" dt="2025-03-13T16:37:06.823" v="194" actId="1076"/>
          <ac:spMkLst>
            <pc:docMk/>
            <pc:sldMk cId="3671577520" sldId="346"/>
            <ac:spMk id="27" creationId="{41E187B7-12B6-3D4F-47BD-92E0E0307E8E}"/>
          </ac:spMkLst>
        </pc:spChg>
        <pc:picChg chg="add mod">
          <ac:chgData name="Edu Mosada" userId="c16341279831d6a5" providerId="LiveId" clId="{B79334E5-1CA5-4D02-9A26-352E6BF912D8}" dt="2025-03-13T16:41:41.008" v="239" actId="962"/>
          <ac:picMkLst>
            <pc:docMk/>
            <pc:sldMk cId="3671577520" sldId="346"/>
            <ac:picMk id="5" creationId="{C1E7F7BA-2DC4-D989-D1DC-CE7F45FE1241}"/>
          </ac:picMkLst>
        </pc:picChg>
      </pc:sldChg>
      <pc:sldChg chg="modSp del mod">
        <pc:chgData name="Edu Mosada" userId="c16341279831d6a5" providerId="LiveId" clId="{B79334E5-1CA5-4D02-9A26-352E6BF912D8}" dt="2025-03-13T18:23:18.756" v="991" actId="47"/>
        <pc:sldMkLst>
          <pc:docMk/>
          <pc:sldMk cId="1427108074" sldId="347"/>
        </pc:sldMkLst>
      </pc:sldChg>
      <pc:sldChg chg="del">
        <pc:chgData name="Edu Mosada" userId="c16341279831d6a5" providerId="LiveId" clId="{B79334E5-1CA5-4D02-9A26-352E6BF912D8}" dt="2025-03-13T18:23:18.756" v="991" actId="47"/>
        <pc:sldMkLst>
          <pc:docMk/>
          <pc:sldMk cId="1386263332" sldId="349"/>
        </pc:sldMkLst>
      </pc:sldChg>
      <pc:sldChg chg="addSp delSp modSp mod modClrScheme chgLayout">
        <pc:chgData name="Edu Mosada" userId="c16341279831d6a5" providerId="LiveId" clId="{B79334E5-1CA5-4D02-9A26-352E6BF912D8}" dt="2025-03-28T21:45:33.179" v="2726" actId="14100"/>
        <pc:sldMkLst>
          <pc:docMk/>
          <pc:sldMk cId="485500553" sldId="350"/>
        </pc:sldMkLst>
        <pc:spChg chg="mod">
          <ac:chgData name="Edu Mosada" userId="c16341279831d6a5" providerId="LiveId" clId="{B79334E5-1CA5-4D02-9A26-352E6BF912D8}" dt="2025-03-13T18:18:51.680" v="955" actId="26606"/>
          <ac:spMkLst>
            <pc:docMk/>
            <pc:sldMk cId="485500553" sldId="350"/>
            <ac:spMk id="2" creationId="{9A38ADE9-D6F5-84F7-8489-6CDEB832E667}"/>
          </ac:spMkLst>
        </pc:spChg>
        <pc:spChg chg="mod">
          <ac:chgData name="Edu Mosada" userId="c16341279831d6a5" providerId="LiveId" clId="{B79334E5-1CA5-4D02-9A26-352E6BF912D8}" dt="2025-03-28T21:45:13.958" v="2722" actId="1035"/>
          <ac:spMkLst>
            <pc:docMk/>
            <pc:sldMk cId="485500553" sldId="350"/>
            <ac:spMk id="3" creationId="{89652A1E-B3F7-E1B2-76ED-8F78E74B9EA9}"/>
          </ac:spMkLst>
        </pc:spChg>
        <pc:spChg chg="add mod">
          <ac:chgData name="Edu Mosada" userId="c16341279831d6a5" providerId="LiveId" clId="{B79334E5-1CA5-4D02-9A26-352E6BF912D8}" dt="2025-03-28T21:38:19.728" v="2526" actId="6549"/>
          <ac:spMkLst>
            <pc:docMk/>
            <pc:sldMk cId="485500553" sldId="350"/>
            <ac:spMk id="4" creationId="{D809F31E-161C-A0C7-4965-8245D7158447}"/>
          </ac:spMkLst>
        </pc:spChg>
        <pc:graphicFrameChg chg="add mod ord modGraphic">
          <ac:chgData name="Edu Mosada" userId="c16341279831d6a5" providerId="LiveId" clId="{B79334E5-1CA5-4D02-9A26-352E6BF912D8}" dt="2025-03-28T21:45:13.958" v="2722" actId="1035"/>
          <ac:graphicFrameMkLst>
            <pc:docMk/>
            <pc:sldMk cId="485500553" sldId="350"/>
            <ac:graphicFrameMk id="6" creationId="{5EF78EF8-BBB4-80BE-E5E1-6A52DD5F9E8D}"/>
          </ac:graphicFrameMkLst>
        </pc:graphicFrameChg>
        <pc:graphicFrameChg chg="add mod modGraphic">
          <ac:chgData name="Edu Mosada" userId="c16341279831d6a5" providerId="LiveId" clId="{B79334E5-1CA5-4D02-9A26-352E6BF912D8}" dt="2025-03-28T21:45:33.179" v="2726" actId="14100"/>
          <ac:graphicFrameMkLst>
            <pc:docMk/>
            <pc:sldMk cId="485500553" sldId="350"/>
            <ac:graphicFrameMk id="8" creationId="{D81177FB-9701-FAE4-7953-78573EA1168F}"/>
          </ac:graphicFrameMkLst>
        </pc:graphicFrameChg>
      </pc:sldChg>
      <pc:sldChg chg="del">
        <pc:chgData name="Edu Mosada" userId="c16341279831d6a5" providerId="LiveId" clId="{B79334E5-1CA5-4D02-9A26-352E6BF912D8}" dt="2025-03-13T18:23:18.756" v="991" actId="47"/>
        <pc:sldMkLst>
          <pc:docMk/>
          <pc:sldMk cId="3030076204" sldId="351"/>
        </pc:sldMkLst>
      </pc:sldChg>
      <pc:sldChg chg="del">
        <pc:chgData name="Edu Mosada" userId="c16341279831d6a5" providerId="LiveId" clId="{B79334E5-1CA5-4D02-9A26-352E6BF912D8}" dt="2025-03-13T18:23:18.756" v="991" actId="47"/>
        <pc:sldMkLst>
          <pc:docMk/>
          <pc:sldMk cId="2902754129" sldId="352"/>
        </pc:sldMkLst>
      </pc:sldChg>
      <pc:sldChg chg="del">
        <pc:chgData name="Edu Mosada" userId="c16341279831d6a5" providerId="LiveId" clId="{B79334E5-1CA5-4D02-9A26-352E6BF912D8}" dt="2025-03-13T18:23:18.756" v="991" actId="47"/>
        <pc:sldMkLst>
          <pc:docMk/>
          <pc:sldMk cId="2595549996" sldId="353"/>
        </pc:sldMkLst>
      </pc:sldChg>
      <pc:sldChg chg="del">
        <pc:chgData name="Edu Mosada" userId="c16341279831d6a5" providerId="LiveId" clId="{B79334E5-1CA5-4D02-9A26-352E6BF912D8}" dt="2025-03-13T18:23:18.756" v="991" actId="47"/>
        <pc:sldMkLst>
          <pc:docMk/>
          <pc:sldMk cId="1382360909" sldId="354"/>
        </pc:sldMkLst>
      </pc:sldChg>
      <pc:sldChg chg="del">
        <pc:chgData name="Edu Mosada" userId="c16341279831d6a5" providerId="LiveId" clId="{B79334E5-1CA5-4D02-9A26-352E6BF912D8}" dt="2025-03-13T18:23:18.756" v="991" actId="47"/>
        <pc:sldMkLst>
          <pc:docMk/>
          <pc:sldMk cId="3574082888" sldId="355"/>
        </pc:sldMkLst>
      </pc:sldChg>
      <pc:sldChg chg="addSp modSp mod">
        <pc:chgData name="Edu Mosada" userId="c16341279831d6a5" providerId="LiveId" clId="{B79334E5-1CA5-4D02-9A26-352E6BF912D8}" dt="2025-03-29T04:48:06.469" v="2893" actId="1076"/>
        <pc:sldMkLst>
          <pc:docMk/>
          <pc:sldMk cId="3303844537" sldId="356"/>
        </pc:sldMkLst>
        <pc:spChg chg="mod">
          <ac:chgData name="Edu Mosada" userId="c16341279831d6a5" providerId="LiveId" clId="{B79334E5-1CA5-4D02-9A26-352E6BF912D8}" dt="2025-03-29T04:48:06.469" v="2893" actId="1076"/>
          <ac:spMkLst>
            <pc:docMk/>
            <pc:sldMk cId="3303844537" sldId="356"/>
            <ac:spMk id="4" creationId="{9B961152-381E-D654-15E9-7C4F09608779}"/>
          </ac:spMkLst>
        </pc:spChg>
        <pc:spChg chg="mod">
          <ac:chgData name="Edu Mosada" userId="c16341279831d6a5" providerId="LiveId" clId="{B79334E5-1CA5-4D02-9A26-352E6BF912D8}" dt="2025-03-13T18:38:54.049" v="1222" actId="20577"/>
          <ac:spMkLst>
            <pc:docMk/>
            <pc:sldMk cId="3303844537" sldId="356"/>
            <ac:spMk id="5" creationId="{CFD569DC-1A68-51FF-4CCE-F334F8B3D5A3}"/>
          </ac:spMkLst>
        </pc:spChg>
        <pc:spChg chg="add mod">
          <ac:chgData name="Edu Mosada" userId="c16341279831d6a5" providerId="LiveId" clId="{B79334E5-1CA5-4D02-9A26-352E6BF912D8}" dt="2025-03-13T18:37:33.370" v="1203" actId="1035"/>
          <ac:spMkLst>
            <pc:docMk/>
            <pc:sldMk cId="3303844537" sldId="356"/>
            <ac:spMk id="6" creationId="{6935B196-F603-EED9-F86B-96A239F39BD7}"/>
          </ac:spMkLst>
        </pc:spChg>
        <pc:picChg chg="add mod">
          <ac:chgData name="Edu Mosada" userId="c16341279831d6a5" providerId="LiveId" clId="{B79334E5-1CA5-4D02-9A26-352E6BF912D8}" dt="2025-03-13T18:37:33.370" v="1203" actId="1035"/>
          <ac:picMkLst>
            <pc:docMk/>
            <pc:sldMk cId="3303844537" sldId="356"/>
            <ac:picMk id="3" creationId="{B18F5F01-CF99-5AAC-5647-8FCB7D07C97F}"/>
          </ac:picMkLst>
        </pc:picChg>
        <pc:picChg chg="add mod">
          <ac:chgData name="Edu Mosada" userId="c16341279831d6a5" providerId="LiveId" clId="{B79334E5-1CA5-4D02-9A26-352E6BF912D8}" dt="2025-03-13T18:37:43.554" v="1205" actId="1076"/>
          <ac:picMkLst>
            <pc:docMk/>
            <pc:sldMk cId="3303844537" sldId="356"/>
            <ac:picMk id="8" creationId="{79424CE4-A61A-6C0F-F8D7-9AFECC02781D}"/>
          </ac:picMkLst>
        </pc:picChg>
        <pc:picChg chg="add mod">
          <ac:chgData name="Edu Mosada" userId="c16341279831d6a5" providerId="LiveId" clId="{B79334E5-1CA5-4D02-9A26-352E6BF912D8}" dt="2025-03-13T18:37:49.388" v="1209" actId="1036"/>
          <ac:picMkLst>
            <pc:docMk/>
            <pc:sldMk cId="3303844537" sldId="356"/>
            <ac:picMk id="10" creationId="{C35A43A5-5C3F-79D7-C0DB-58F188349C66}"/>
          </ac:picMkLst>
        </pc:picChg>
      </pc:sldChg>
      <pc:sldChg chg="del">
        <pc:chgData name="Edu Mosada" userId="c16341279831d6a5" providerId="LiveId" clId="{B79334E5-1CA5-4D02-9A26-352E6BF912D8}" dt="2025-03-13T18:23:18.756" v="991" actId="47"/>
        <pc:sldMkLst>
          <pc:docMk/>
          <pc:sldMk cId="3659922243" sldId="357"/>
        </pc:sldMkLst>
      </pc:sldChg>
      <pc:sldChg chg="modSp mod">
        <pc:chgData name="Edu Mosada" userId="c16341279831d6a5" providerId="LiveId" clId="{B79334E5-1CA5-4D02-9A26-352E6BF912D8}" dt="2025-03-13T16:46:23.334" v="272" actId="207"/>
        <pc:sldMkLst>
          <pc:docMk/>
          <pc:sldMk cId="4224374580" sldId="358"/>
        </pc:sldMkLst>
        <pc:spChg chg="mod">
          <ac:chgData name="Edu Mosada" userId="c16341279831d6a5" providerId="LiveId" clId="{B79334E5-1CA5-4D02-9A26-352E6BF912D8}" dt="2025-03-13T16:46:23.334" v="272" actId="207"/>
          <ac:spMkLst>
            <pc:docMk/>
            <pc:sldMk cId="4224374580" sldId="358"/>
            <ac:spMk id="10" creationId="{CF10C030-A7F6-8D40-882D-53916B24FC28}"/>
          </ac:spMkLst>
        </pc:spChg>
      </pc:sldChg>
      <pc:sldChg chg="modSp mod">
        <pc:chgData name="Edu Mosada" userId="c16341279831d6a5" providerId="LiveId" clId="{B79334E5-1CA5-4D02-9A26-352E6BF912D8}" dt="2025-03-13T19:01:14.905" v="1422" actId="1076"/>
        <pc:sldMkLst>
          <pc:docMk/>
          <pc:sldMk cId="3180751812" sldId="359"/>
        </pc:sldMkLst>
        <pc:spChg chg="mod">
          <ac:chgData name="Edu Mosada" userId="c16341279831d6a5" providerId="LiveId" clId="{B79334E5-1CA5-4D02-9A26-352E6BF912D8}" dt="2025-03-13T19:01:14.905" v="1422" actId="1076"/>
          <ac:spMkLst>
            <pc:docMk/>
            <pc:sldMk cId="3180751812" sldId="359"/>
            <ac:spMk id="17" creationId="{19FF58F6-AA92-E502-BE80-AA6987E5B2FE}"/>
          </ac:spMkLst>
        </pc:spChg>
        <pc:spChg chg="mod">
          <ac:chgData name="Edu Mosada" userId="c16341279831d6a5" providerId="LiveId" clId="{B79334E5-1CA5-4D02-9A26-352E6BF912D8}" dt="2025-03-13T18:57:54.610" v="1390" actId="1038"/>
          <ac:spMkLst>
            <pc:docMk/>
            <pc:sldMk cId="3180751812" sldId="359"/>
            <ac:spMk id="19" creationId="{EE89A0C1-374E-75FC-7FA7-5FA2E72808B9}"/>
          </ac:spMkLst>
        </pc:spChg>
      </pc:sldChg>
      <pc:sldChg chg="modSp mod">
        <pc:chgData name="Edu Mosada" userId="c16341279831d6a5" providerId="LiveId" clId="{B79334E5-1CA5-4D02-9A26-352E6BF912D8}" dt="2025-03-13T16:52:24.382" v="350" actId="207"/>
        <pc:sldMkLst>
          <pc:docMk/>
          <pc:sldMk cId="2916479380" sldId="360"/>
        </pc:sldMkLst>
        <pc:spChg chg="mod">
          <ac:chgData name="Edu Mosada" userId="c16341279831d6a5" providerId="LiveId" clId="{B79334E5-1CA5-4D02-9A26-352E6BF912D8}" dt="2025-03-13T16:52:24.382" v="350" actId="207"/>
          <ac:spMkLst>
            <pc:docMk/>
            <pc:sldMk cId="2916479380" sldId="360"/>
            <ac:spMk id="17" creationId="{2691114D-A3AD-03A5-4847-FA95C81E9821}"/>
          </ac:spMkLst>
        </pc:spChg>
        <pc:spChg chg="mod">
          <ac:chgData name="Edu Mosada" userId="c16341279831d6a5" providerId="LiveId" clId="{B79334E5-1CA5-4D02-9A26-352E6BF912D8}" dt="2025-03-13T16:52:04.621" v="347" actId="207"/>
          <ac:spMkLst>
            <pc:docMk/>
            <pc:sldMk cId="2916479380" sldId="360"/>
            <ac:spMk id="21" creationId="{15129AF3-D9FC-C0DD-7CBA-0D6A201C6C96}"/>
          </ac:spMkLst>
        </pc:spChg>
      </pc:sldChg>
      <pc:sldChg chg="addSp delSp modSp mod">
        <pc:chgData name="Edu Mosada" userId="c16341279831d6a5" providerId="LiveId" clId="{B79334E5-1CA5-4D02-9A26-352E6BF912D8}" dt="2025-04-10T22:09:11.112" v="3151" actId="14100"/>
        <pc:sldMkLst>
          <pc:docMk/>
          <pc:sldMk cId="411849807" sldId="361"/>
        </pc:sldMkLst>
        <pc:spChg chg="add mod ord">
          <ac:chgData name="Edu Mosada" userId="c16341279831d6a5" providerId="LiveId" clId="{B79334E5-1CA5-4D02-9A26-352E6BF912D8}" dt="2025-04-10T22:08:39.091" v="3148" actId="1038"/>
          <ac:spMkLst>
            <pc:docMk/>
            <pc:sldMk cId="411849807" sldId="361"/>
            <ac:spMk id="2" creationId="{16C22D19-5121-AEAC-EA83-FD656F1EB88C}"/>
          </ac:spMkLst>
        </pc:spChg>
        <pc:spChg chg="add mod">
          <ac:chgData name="Edu Mosada" userId="c16341279831d6a5" providerId="LiveId" clId="{B79334E5-1CA5-4D02-9A26-352E6BF912D8}" dt="2025-04-10T22:09:11.112" v="3151" actId="14100"/>
          <ac:spMkLst>
            <pc:docMk/>
            <pc:sldMk cId="411849807" sldId="361"/>
            <ac:spMk id="3" creationId="{D257B02A-9B5C-5415-9231-C1C7995CB6E3}"/>
          </ac:spMkLst>
        </pc:spChg>
        <pc:spChg chg="mod">
          <ac:chgData name="Edu Mosada" userId="c16341279831d6a5" providerId="LiveId" clId="{B79334E5-1CA5-4D02-9A26-352E6BF912D8}" dt="2025-04-10T22:08:39.091" v="3148" actId="1038"/>
          <ac:spMkLst>
            <pc:docMk/>
            <pc:sldMk cId="411849807" sldId="361"/>
            <ac:spMk id="5" creationId="{76FACE92-95B8-8DF6-0393-8C10A7A71250}"/>
          </ac:spMkLst>
        </pc:spChg>
        <pc:spChg chg="add del mod">
          <ac:chgData name="Edu Mosada" userId="c16341279831d6a5" providerId="LiveId" clId="{B79334E5-1CA5-4D02-9A26-352E6BF912D8}" dt="2025-04-10T22:07:24.970" v="3102" actId="478"/>
          <ac:spMkLst>
            <pc:docMk/>
            <pc:sldMk cId="411849807" sldId="361"/>
            <ac:spMk id="7" creationId="{50076D64-32C5-EF5E-31AD-A0F404CE49C1}"/>
          </ac:spMkLst>
        </pc:spChg>
        <pc:spChg chg="mod">
          <ac:chgData name="Edu Mosada" userId="c16341279831d6a5" providerId="LiveId" clId="{B79334E5-1CA5-4D02-9A26-352E6BF912D8}" dt="2025-04-10T22:08:39.091" v="3148" actId="1038"/>
          <ac:spMkLst>
            <pc:docMk/>
            <pc:sldMk cId="411849807" sldId="361"/>
            <ac:spMk id="8" creationId="{80BD5936-73AD-951F-79AB-D7D7B4E8A02C}"/>
          </ac:spMkLst>
        </pc:spChg>
        <pc:spChg chg="add mod">
          <ac:chgData name="Edu Mosada" userId="c16341279831d6a5" providerId="LiveId" clId="{B79334E5-1CA5-4D02-9A26-352E6BF912D8}" dt="2025-04-10T22:09:05.367" v="3150" actId="14100"/>
          <ac:spMkLst>
            <pc:docMk/>
            <pc:sldMk cId="411849807" sldId="361"/>
            <ac:spMk id="9" creationId="{4910CDCD-E30D-11E4-EF4D-A344B9B2E212}"/>
          </ac:spMkLst>
        </pc:spChg>
        <pc:spChg chg="mod">
          <ac:chgData name="Edu Mosada" userId="c16341279831d6a5" providerId="LiveId" clId="{B79334E5-1CA5-4D02-9A26-352E6BF912D8}" dt="2025-04-10T22:08:39.091" v="3148" actId="1038"/>
          <ac:spMkLst>
            <pc:docMk/>
            <pc:sldMk cId="411849807" sldId="361"/>
            <ac:spMk id="11" creationId="{ACB565A8-116A-CADB-905E-D42D2230E7E1}"/>
          </ac:spMkLst>
        </pc:spChg>
        <pc:spChg chg="add mod">
          <ac:chgData name="Edu Mosada" userId="c16341279831d6a5" providerId="LiveId" clId="{B79334E5-1CA5-4D02-9A26-352E6BF912D8}" dt="2025-04-10T22:08:56.112" v="3149" actId="14100"/>
          <ac:spMkLst>
            <pc:docMk/>
            <pc:sldMk cId="411849807" sldId="361"/>
            <ac:spMk id="12" creationId="{6F5F934B-AB35-C81C-E8A1-D5B2E7AC6475}"/>
          </ac:spMkLst>
        </pc:spChg>
        <pc:spChg chg="mod">
          <ac:chgData name="Edu Mosada" userId="c16341279831d6a5" providerId="LiveId" clId="{B79334E5-1CA5-4D02-9A26-352E6BF912D8}" dt="2025-04-10T22:08:39.091" v="3148" actId="1038"/>
          <ac:spMkLst>
            <pc:docMk/>
            <pc:sldMk cId="411849807" sldId="361"/>
            <ac:spMk id="29" creationId="{C234DCC9-6196-84DF-1836-9B949A09B7D7}"/>
          </ac:spMkLst>
        </pc:spChg>
        <pc:picChg chg="mod">
          <ac:chgData name="Edu Mosada" userId="c16341279831d6a5" providerId="LiveId" clId="{B79334E5-1CA5-4D02-9A26-352E6BF912D8}" dt="2025-04-10T22:08:39.091" v="3148" actId="1038"/>
          <ac:picMkLst>
            <pc:docMk/>
            <pc:sldMk cId="411849807" sldId="361"/>
            <ac:picMk id="14" creationId="{E92F5259-2377-0A5D-E2A6-75D210064DAC}"/>
          </ac:picMkLst>
        </pc:picChg>
        <pc:picChg chg="mod">
          <ac:chgData name="Edu Mosada" userId="c16341279831d6a5" providerId="LiveId" clId="{B79334E5-1CA5-4D02-9A26-352E6BF912D8}" dt="2025-04-10T22:08:39.091" v="3148" actId="1038"/>
          <ac:picMkLst>
            <pc:docMk/>
            <pc:sldMk cId="411849807" sldId="361"/>
            <ac:picMk id="34" creationId="{277E7FDD-8F6C-E4DB-0C86-17D0D9DBBEAE}"/>
          </ac:picMkLst>
        </pc:picChg>
      </pc:sldChg>
      <pc:sldChg chg="addSp delSp modSp mod">
        <pc:chgData name="Edu Mosada" userId="c16341279831d6a5" providerId="LiveId" clId="{B79334E5-1CA5-4D02-9A26-352E6BF912D8}" dt="2025-04-10T22:13:31.353" v="3209" actId="1035"/>
        <pc:sldMkLst>
          <pc:docMk/>
          <pc:sldMk cId="1245495567" sldId="362"/>
        </pc:sldMkLst>
        <pc:spChg chg="add mod">
          <ac:chgData name="Edu Mosada" userId="c16341279831d6a5" providerId="LiveId" clId="{B79334E5-1CA5-4D02-9A26-352E6BF912D8}" dt="2025-04-10T22:11:30.888" v="3195" actId="1076"/>
          <ac:spMkLst>
            <pc:docMk/>
            <pc:sldMk cId="1245495567" sldId="362"/>
            <ac:spMk id="2" creationId="{4C961558-936A-8FEB-4352-DF51ABFED284}"/>
          </ac:spMkLst>
        </pc:spChg>
        <pc:spChg chg="add mod ord topLvl">
          <ac:chgData name="Edu Mosada" userId="c16341279831d6a5" providerId="LiveId" clId="{B79334E5-1CA5-4D02-9A26-352E6BF912D8}" dt="2025-03-13T19:12:32.253" v="1549" actId="207"/>
          <ac:spMkLst>
            <pc:docMk/>
            <pc:sldMk cId="1245495567" sldId="362"/>
            <ac:spMk id="3" creationId="{0D73E705-1D4D-3001-B496-698BA130A0C4}"/>
          </ac:spMkLst>
        </pc:spChg>
        <pc:spChg chg="add mod">
          <ac:chgData name="Edu Mosada" userId="c16341279831d6a5" providerId="LiveId" clId="{B79334E5-1CA5-4D02-9A26-352E6BF912D8}" dt="2025-03-13T19:12:32.253" v="1549" actId="207"/>
          <ac:spMkLst>
            <pc:docMk/>
            <pc:sldMk cId="1245495567" sldId="362"/>
            <ac:spMk id="7" creationId="{ACB36E2D-509D-4DA9-B3FE-A0EB6FBE35A7}"/>
          </ac:spMkLst>
        </pc:spChg>
        <pc:spChg chg="mod">
          <ac:chgData name="Edu Mosada" userId="c16341279831d6a5" providerId="LiveId" clId="{B79334E5-1CA5-4D02-9A26-352E6BF912D8}" dt="2025-03-13T19:06:08.059" v="1474" actId="1038"/>
          <ac:spMkLst>
            <pc:docMk/>
            <pc:sldMk cId="1245495567" sldId="362"/>
            <ac:spMk id="13" creationId="{053210EF-72C9-45F2-FB02-D125B53DF294}"/>
          </ac:spMkLst>
        </pc:spChg>
        <pc:spChg chg="mod">
          <ac:chgData name="Edu Mosada" userId="c16341279831d6a5" providerId="LiveId" clId="{B79334E5-1CA5-4D02-9A26-352E6BF912D8}" dt="2025-03-13T19:06:15.264" v="1498" actId="1035"/>
          <ac:spMkLst>
            <pc:docMk/>
            <pc:sldMk cId="1245495567" sldId="362"/>
            <ac:spMk id="15" creationId="{08B90CF4-F92B-E109-8AA7-254106D0449B}"/>
          </ac:spMkLst>
        </pc:spChg>
        <pc:spChg chg="mod">
          <ac:chgData name="Edu Mosada" userId="c16341279831d6a5" providerId="LiveId" clId="{B79334E5-1CA5-4D02-9A26-352E6BF912D8}" dt="2025-04-10T22:13:11.919" v="3203" actId="122"/>
          <ac:spMkLst>
            <pc:docMk/>
            <pc:sldMk cId="1245495567" sldId="362"/>
            <ac:spMk id="19" creationId="{B0AAC098-E6B3-1DE6-72A7-AC8971CBEECA}"/>
          </ac:spMkLst>
        </pc:spChg>
        <pc:spChg chg="mod">
          <ac:chgData name="Edu Mosada" userId="c16341279831d6a5" providerId="LiveId" clId="{B79334E5-1CA5-4D02-9A26-352E6BF912D8}" dt="2025-03-13T19:24:08.497" v="1624" actId="20577"/>
          <ac:spMkLst>
            <pc:docMk/>
            <pc:sldMk cId="1245495567" sldId="362"/>
            <ac:spMk id="20" creationId="{CCCDD7A4-890E-E79F-17BE-018BA20B992A}"/>
          </ac:spMkLst>
        </pc:spChg>
        <pc:spChg chg="mod">
          <ac:chgData name="Edu Mosada" userId="c16341279831d6a5" providerId="LiveId" clId="{B79334E5-1CA5-4D02-9A26-352E6BF912D8}" dt="2025-03-13T19:23:31.253" v="1617" actId="20577"/>
          <ac:spMkLst>
            <pc:docMk/>
            <pc:sldMk cId="1245495567" sldId="362"/>
            <ac:spMk id="21" creationId="{4074E9BD-BCC2-FE13-504D-D8E4E2D97452}"/>
          </ac:spMkLst>
        </pc:spChg>
        <pc:spChg chg="mod">
          <ac:chgData name="Edu Mosada" userId="c16341279831d6a5" providerId="LiveId" clId="{B79334E5-1CA5-4D02-9A26-352E6BF912D8}" dt="2025-04-10T22:13:31.353" v="3209" actId="1035"/>
          <ac:spMkLst>
            <pc:docMk/>
            <pc:sldMk cId="1245495567" sldId="362"/>
            <ac:spMk id="22" creationId="{92055C2D-1CAE-0E88-23F0-71D6E46E3417}"/>
          </ac:spMkLst>
        </pc:spChg>
        <pc:grpChg chg="add mod ord">
          <ac:chgData name="Edu Mosada" userId="c16341279831d6a5" providerId="LiveId" clId="{B79334E5-1CA5-4D02-9A26-352E6BF912D8}" dt="2025-03-13T19:12:50.265" v="1551" actId="1076"/>
          <ac:grpSpMkLst>
            <pc:docMk/>
            <pc:sldMk cId="1245495567" sldId="362"/>
            <ac:grpSpMk id="8" creationId="{F801FD53-7215-1169-B86D-ACE32B52F604}"/>
          </ac:grpSpMkLst>
        </pc:grpChg>
        <pc:graphicFrameChg chg="mod modGraphic">
          <ac:chgData name="Edu Mosada" userId="c16341279831d6a5" providerId="LiveId" clId="{B79334E5-1CA5-4D02-9A26-352E6BF912D8}" dt="2025-04-10T22:11:24.448" v="3194" actId="1036"/>
          <ac:graphicFrameMkLst>
            <pc:docMk/>
            <pc:sldMk cId="1245495567" sldId="362"/>
            <ac:graphicFrameMk id="37" creationId="{ECC6B54F-B4D2-4494-AD71-44A5C2340CD8}"/>
          </ac:graphicFrameMkLst>
        </pc:graphicFrameChg>
        <pc:picChg chg="mod">
          <ac:chgData name="Edu Mosada" userId="c16341279831d6a5" providerId="LiveId" clId="{B79334E5-1CA5-4D02-9A26-352E6BF912D8}" dt="2025-03-13T19:22:36.739" v="1611" actId="1035"/>
          <ac:picMkLst>
            <pc:docMk/>
            <pc:sldMk cId="1245495567" sldId="362"/>
            <ac:picMk id="39" creationId="{E1A14796-4E02-700B-59D8-5C06EEA4AEB2}"/>
          </ac:picMkLst>
        </pc:picChg>
        <pc:picChg chg="mod">
          <ac:chgData name="Edu Mosada" userId="c16341279831d6a5" providerId="LiveId" clId="{B79334E5-1CA5-4D02-9A26-352E6BF912D8}" dt="2025-03-13T19:08:06.678" v="1516" actId="1076"/>
          <ac:picMkLst>
            <pc:docMk/>
            <pc:sldMk cId="1245495567" sldId="362"/>
            <ac:picMk id="42" creationId="{43D0B5E4-D3BE-547F-7DE1-6945689EAC48}"/>
          </ac:picMkLst>
        </pc:picChg>
      </pc:sldChg>
      <pc:sldChg chg="modSp mod">
        <pc:chgData name="Edu Mosada" userId="c16341279831d6a5" providerId="LiveId" clId="{B79334E5-1CA5-4D02-9A26-352E6BF912D8}" dt="2025-03-13T17:02:07.372" v="407" actId="20577"/>
        <pc:sldMkLst>
          <pc:docMk/>
          <pc:sldMk cId="3385925554" sldId="363"/>
        </pc:sldMkLst>
        <pc:spChg chg="mod">
          <ac:chgData name="Edu Mosada" userId="c16341279831d6a5" providerId="LiveId" clId="{B79334E5-1CA5-4D02-9A26-352E6BF912D8}" dt="2025-03-13T17:02:07.372" v="407" actId="20577"/>
          <ac:spMkLst>
            <pc:docMk/>
            <pc:sldMk cId="3385925554" sldId="363"/>
            <ac:spMk id="11" creationId="{A56955AA-6841-1415-BD3A-03B58906C7F2}"/>
          </ac:spMkLst>
        </pc:spChg>
      </pc:sldChg>
      <pc:sldChg chg="addSp delSp modSp mod modNotesTx">
        <pc:chgData name="Edu Mosada" userId="c16341279831d6a5" providerId="LiveId" clId="{B79334E5-1CA5-4D02-9A26-352E6BF912D8}" dt="2025-04-10T22:56:32.240" v="3892"/>
        <pc:sldMkLst>
          <pc:docMk/>
          <pc:sldMk cId="3593893101" sldId="364"/>
        </pc:sldMkLst>
        <pc:spChg chg="add mod">
          <ac:chgData name="Edu Mosada" userId="c16341279831d6a5" providerId="LiveId" clId="{B79334E5-1CA5-4D02-9A26-352E6BF912D8}" dt="2025-03-28T18:30:15.920" v="1792" actId="1035"/>
          <ac:spMkLst>
            <pc:docMk/>
            <pc:sldMk cId="3593893101" sldId="364"/>
            <ac:spMk id="2" creationId="{9F413DB0-DF57-9300-7E71-80A369C313EC}"/>
          </ac:spMkLst>
        </pc:spChg>
        <pc:spChg chg="mod">
          <ac:chgData name="Edu Mosada" userId="c16341279831d6a5" providerId="LiveId" clId="{B79334E5-1CA5-4D02-9A26-352E6BF912D8}" dt="2025-04-10T22:14:50.176" v="3217" actId="20577"/>
          <ac:spMkLst>
            <pc:docMk/>
            <pc:sldMk cId="3593893101" sldId="364"/>
            <ac:spMk id="10" creationId="{294650EB-CC2A-FB2C-0C1F-11EF4713D53D}"/>
          </ac:spMkLst>
        </pc:spChg>
        <pc:spChg chg="mod">
          <ac:chgData name="Edu Mosada" userId="c16341279831d6a5" providerId="LiveId" clId="{B79334E5-1CA5-4D02-9A26-352E6BF912D8}" dt="2025-03-28T18:30:07.411" v="1768" actId="1036"/>
          <ac:spMkLst>
            <pc:docMk/>
            <pc:sldMk cId="3593893101" sldId="364"/>
            <ac:spMk id="20" creationId="{8EDDF0E4-0C5D-84BE-3C95-E31D8EF46C6A}"/>
          </ac:spMkLst>
        </pc:spChg>
        <pc:graphicFrameChg chg="mod modGraphic">
          <ac:chgData name="Edu Mosada" userId="c16341279831d6a5" providerId="LiveId" clId="{B79334E5-1CA5-4D02-9A26-352E6BF912D8}" dt="2025-03-28T18:44:08.725" v="1819" actId="20577"/>
          <ac:graphicFrameMkLst>
            <pc:docMk/>
            <pc:sldMk cId="3593893101" sldId="364"/>
            <ac:graphicFrameMk id="9" creationId="{788D8B2A-CAC1-FE4A-E4EF-39072028049B}"/>
          </ac:graphicFrameMkLst>
        </pc:graphicFrameChg>
        <pc:picChg chg="mod">
          <ac:chgData name="Edu Mosada" userId="c16341279831d6a5" providerId="LiveId" clId="{B79334E5-1CA5-4D02-9A26-352E6BF912D8}" dt="2025-03-28T18:29:54.046" v="1745" actId="1036"/>
          <ac:picMkLst>
            <pc:docMk/>
            <pc:sldMk cId="3593893101" sldId="364"/>
            <ac:picMk id="5" creationId="{D0B7EF8A-D8AC-CDBE-D854-61F25390DBAA}"/>
          </ac:picMkLst>
        </pc:picChg>
      </pc:sldChg>
      <pc:sldChg chg="addSp delSp modSp add mod ord modNotesTx">
        <pc:chgData name="Edu Mosada" userId="c16341279831d6a5" providerId="LiveId" clId="{B79334E5-1CA5-4D02-9A26-352E6BF912D8}" dt="2025-04-10T23:01:44.847" v="4042" actId="1076"/>
        <pc:sldMkLst>
          <pc:docMk/>
          <pc:sldMk cId="127208547" sldId="365"/>
        </pc:sldMkLst>
        <pc:spChg chg="mod">
          <ac:chgData name="Edu Mosada" userId="c16341279831d6a5" providerId="LiveId" clId="{B79334E5-1CA5-4D02-9A26-352E6BF912D8}" dt="2025-04-10T23:01:44.847" v="4042" actId="1076"/>
          <ac:spMkLst>
            <pc:docMk/>
            <pc:sldMk cId="127208547" sldId="365"/>
            <ac:spMk id="9" creationId="{FD7757B8-D430-61EA-3F24-1D4D2F731945}"/>
          </ac:spMkLst>
        </pc:spChg>
        <pc:spChg chg="mod">
          <ac:chgData name="Edu Mosada" userId="c16341279831d6a5" providerId="LiveId" clId="{B79334E5-1CA5-4D02-9A26-352E6BF912D8}" dt="2025-04-10T23:01:23.775" v="4041" actId="1076"/>
          <ac:spMkLst>
            <pc:docMk/>
            <pc:sldMk cId="127208547" sldId="365"/>
            <ac:spMk id="10" creationId="{D15ECEAC-C5A3-9352-C848-ADC84431622D}"/>
          </ac:spMkLst>
        </pc:spChg>
        <pc:picChg chg="add mod">
          <ac:chgData name="Edu Mosada" userId="c16341279831d6a5" providerId="LiveId" clId="{B79334E5-1CA5-4D02-9A26-352E6BF912D8}" dt="2025-03-28T21:21:20.127" v="1897"/>
          <ac:picMkLst>
            <pc:docMk/>
            <pc:sldMk cId="127208547" sldId="365"/>
            <ac:picMk id="21" creationId="{8BF211FD-F762-608C-0EEB-1A681F10C72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4/10/2025</a:t>
            </a:fld>
            <a:endParaRPr lang="en-US"/>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ds-edu/DataScienceCapstone_OnlineRetail/blob/main/notebooks/ExploratoryDataAnalysis.ipynb"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ds-edu/DataScienceCapstone_OnlineRetail/blob/main/notebooks/Preprocessing.ipyn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ds-edu/DataScienceCapstone_OnlineRetail/blob/main/notebooks/Modeling.ipynb"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github.com/ds-edu/DataScienceCapstone_OnlineRetail/blob/main/models/hp_tuning_results/hp_search.csv"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ds-edu/DataScienceCapstone_OnlineRetail/blob/main/models/model_evaluation/km_metrics.csv"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ithub.com/ds-edu/DataScienceCapstone_OnlineRetail/blob/main/mode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a:t>
            </a:fld>
            <a:endParaRPr lang="en-US"/>
          </a:p>
        </p:txBody>
      </p:sp>
    </p:spTree>
    <p:extLst>
      <p:ext uri="{BB962C8B-B14F-4D97-AF65-F5344CB8AC3E}">
        <p14:creationId xmlns:p14="http://schemas.microsoft.com/office/powerpoint/2010/main" val="21812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34A1B-2AA4-A5B5-E62C-378CCC900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A57D2-E5E0-9F27-C93F-955298CA0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D3FAC-8925-913E-3BA4-FE3CFF96688F}"/>
              </a:ext>
            </a:extLst>
          </p:cNvPr>
          <p:cNvSpPr>
            <a:spLocks noGrp="1"/>
          </p:cNvSpPr>
          <p:nvPr>
            <p:ph type="body" idx="1"/>
          </p:nvPr>
        </p:nvSpPr>
        <p:spPr/>
        <p:txBody>
          <a:bodyPr/>
          <a:lstStyle/>
          <a:p>
            <a:pPr algn="l">
              <a:buNone/>
            </a:pPr>
            <a:r>
              <a:rPr lang="en-US" b="0" i="0">
                <a:solidFill>
                  <a:srgbClr val="F0F6FC"/>
                </a:solidFill>
                <a:effectLst/>
                <a:latin typeface="-apple-system"/>
              </a:rPr>
              <a:t>Meaningful labels were assigned simply by analyzing the distribution of the clusters in terms of the three key features - Recency, Frequency, and Monetary values.</a:t>
            </a:r>
          </a:p>
          <a:p>
            <a:pPr algn="l">
              <a:buNone/>
            </a:pPr>
            <a:br>
              <a:rPr lang="en-US"/>
            </a:br>
            <a:r>
              <a:rPr lang="en-US" b="0" i="0">
                <a:solidFill>
                  <a:srgbClr val="F0F6FC"/>
                </a:solidFill>
                <a:effectLst/>
                <a:latin typeface="-apple-system"/>
              </a:rPr>
              <a:t>Starting with </a:t>
            </a:r>
            <a:r>
              <a:rPr lang="en-US" b="1" i="0">
                <a:solidFill>
                  <a:srgbClr val="F0F6FC"/>
                </a:solidFill>
                <a:effectLst/>
                <a:latin typeface="-apple-system"/>
              </a:rPr>
              <a:t>Cluster-2</a:t>
            </a:r>
            <a:r>
              <a:rPr lang="en-US" b="0" i="0">
                <a:solidFill>
                  <a:srgbClr val="F0F6FC"/>
                </a:solidFill>
                <a:effectLst/>
                <a:latin typeface="-apple-system"/>
              </a:rPr>
              <a:t>, its mean Recency feature is the highest (which is bad) compared to other clusters. In addition, both its mean Frequency and Monetary are the lowest compared to others, so this cluster represents customers who are AT-RISK.</a:t>
            </a:r>
          </a:p>
          <a:p>
            <a:pPr algn="l">
              <a:buNone/>
            </a:pPr>
            <a:endParaRPr lang="en-US" b="0" i="0">
              <a:solidFill>
                <a:srgbClr val="F0F6FC"/>
              </a:solidFill>
              <a:effectLst/>
              <a:latin typeface="-apple-system"/>
            </a:endParaRPr>
          </a:p>
          <a:p>
            <a:pPr algn="l">
              <a:buNone/>
            </a:pPr>
            <a:r>
              <a:rPr lang="en-US" b="0" i="0">
                <a:solidFill>
                  <a:srgbClr val="F0F6FC"/>
                </a:solidFill>
                <a:effectLst/>
                <a:latin typeface="-apple-system"/>
              </a:rPr>
              <a:t>With </a:t>
            </a:r>
            <a:r>
              <a:rPr lang="en-US" b="1" i="0">
                <a:solidFill>
                  <a:srgbClr val="F0F6FC"/>
                </a:solidFill>
                <a:effectLst/>
                <a:latin typeface="-apple-system"/>
              </a:rPr>
              <a:t>Cluster-1</a:t>
            </a:r>
            <a:r>
              <a:rPr lang="en-US" b="0" i="0">
                <a:solidFill>
                  <a:srgbClr val="F0F6FC"/>
                </a:solidFill>
                <a:effectLst/>
                <a:latin typeface="-apple-system"/>
              </a:rPr>
              <a:t> having the highest mean in Monetary and Frequency feature, it's easily classified as the loyal customers. They are the customers that constantly or frequently buys items that are either in bulk or higher-value. Note, however, that the mean Recency feature is the lowest, indicating a majority in this cluster made recent purchases.</a:t>
            </a:r>
          </a:p>
          <a:p>
            <a:pPr algn="l">
              <a:buNone/>
            </a:pPr>
            <a:endParaRPr lang="en-US" b="0" i="0">
              <a:solidFill>
                <a:srgbClr val="F0F6FC"/>
              </a:solidFill>
              <a:effectLst/>
              <a:latin typeface="-apple-system"/>
            </a:endParaRPr>
          </a:p>
          <a:p>
            <a:pPr algn="l"/>
            <a:r>
              <a:rPr lang="en-US" b="1" i="0">
                <a:solidFill>
                  <a:srgbClr val="F0F6FC"/>
                </a:solidFill>
                <a:effectLst/>
                <a:latin typeface="-apple-system"/>
              </a:rPr>
              <a:t>Cluster-0</a:t>
            </a:r>
            <a:r>
              <a:rPr lang="en-US" b="0" i="0">
                <a:solidFill>
                  <a:srgbClr val="F0F6FC"/>
                </a:solidFill>
                <a:effectLst/>
                <a:latin typeface="-apple-system"/>
              </a:rPr>
              <a:t> placed second in all of the features in terms of its mean values. They are not necessarily big spenders, frequent and recent buyers but the mean values in all three features are not the least.</a:t>
            </a:r>
          </a:p>
          <a:p>
            <a:pPr>
              <a:buNone/>
            </a:pPr>
            <a:endParaRPr lang="en-US"/>
          </a:p>
        </p:txBody>
      </p:sp>
      <p:sp>
        <p:nvSpPr>
          <p:cNvPr id="4" name="Slide Number Placeholder 3">
            <a:extLst>
              <a:ext uri="{FF2B5EF4-FFF2-40B4-BE49-F238E27FC236}">
                <a16:creationId xmlns:a16="http://schemas.microsoft.com/office/drawing/2014/main" id="{9899763C-18EE-06C6-8F24-C96B226563D6}"/>
              </a:ext>
            </a:extLst>
          </p:cNvPr>
          <p:cNvSpPr>
            <a:spLocks noGrp="1"/>
          </p:cNvSpPr>
          <p:nvPr>
            <p:ph type="sldNum" sz="quarter" idx="5"/>
          </p:nvPr>
        </p:nvSpPr>
        <p:spPr/>
        <p:txBody>
          <a:bodyPr/>
          <a:lstStyle/>
          <a:p>
            <a:fld id="{8D18E0B9-48E4-499D-93B2-B07D00395BAC}" type="slidenum">
              <a:rPr lang="en-US" smtClean="0"/>
              <a:t>10</a:t>
            </a:fld>
            <a:endParaRPr lang="en-US"/>
          </a:p>
        </p:txBody>
      </p:sp>
    </p:spTree>
    <p:extLst>
      <p:ext uri="{BB962C8B-B14F-4D97-AF65-F5344CB8AC3E}">
        <p14:creationId xmlns:p14="http://schemas.microsoft.com/office/powerpoint/2010/main" val="2467697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2AAD8-A697-2550-0897-47B88AEB7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4E3EEC-11AF-7BEA-65B9-0100149F6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F43351-04F6-E54E-73DA-D106A99CE3D9}"/>
              </a:ext>
            </a:extLst>
          </p:cNvPr>
          <p:cNvSpPr>
            <a:spLocks noGrp="1"/>
          </p:cNvSpPr>
          <p:nvPr>
            <p:ph type="body" idx="1"/>
          </p:nvPr>
        </p:nvSpPr>
        <p:spPr/>
        <p:txBody>
          <a:bodyPr/>
          <a:lstStyle/>
          <a:p>
            <a:r>
              <a:rPr lang="en-US" b="0" i="0" dirty="0">
                <a:solidFill>
                  <a:srgbClr val="F0F6FC"/>
                </a:solidFill>
                <a:effectLst/>
                <a:latin typeface="-apple-system"/>
              </a:rPr>
              <a:t>The clusters derived from the RFM analysis are presented below, accompanied by initial recommendations from the data scientist. These recommendations will be evaluated and refined by the marketing team and stakeholders in upcoming business reviews and strategic discussions.</a:t>
            </a:r>
          </a:p>
          <a:p>
            <a:endParaRPr lang="en-US" b="0" i="0" dirty="0">
              <a:solidFill>
                <a:srgbClr val="F0F6FC"/>
              </a:solidFill>
              <a:effectLst/>
              <a:latin typeface="-apple-system"/>
            </a:endParaRPr>
          </a:p>
          <a:p>
            <a:pPr algn="l">
              <a:buNone/>
            </a:pPr>
            <a:r>
              <a:rPr lang="en-US" b="0" i="0" dirty="0">
                <a:solidFill>
                  <a:srgbClr val="F0F6FC"/>
                </a:solidFill>
                <a:effectLst/>
                <a:latin typeface="-apple-system"/>
              </a:rPr>
              <a:t>Outliers in the data that were extracted earlier during pre-processing were designated as follows:</a:t>
            </a:r>
          </a:p>
          <a:p>
            <a:pPr algn="l">
              <a:buFont typeface="Arial" panose="020B0604020202020204" pitchFamily="34" charset="0"/>
              <a:buChar char="•"/>
            </a:pPr>
            <a:r>
              <a:rPr lang="en-US" b="0" i="0" dirty="0">
                <a:solidFill>
                  <a:srgbClr val="F0F6FC"/>
                </a:solidFill>
                <a:effectLst/>
                <a:latin typeface="-apple-system"/>
              </a:rPr>
              <a:t>Monetary outliers : High-Spenders Customers</a:t>
            </a:r>
          </a:p>
          <a:p>
            <a:pPr algn="l">
              <a:buFont typeface="Arial" panose="020B0604020202020204" pitchFamily="34" charset="0"/>
              <a:buChar char="•"/>
            </a:pPr>
            <a:r>
              <a:rPr lang="en-US" b="0" i="0" dirty="0">
                <a:solidFill>
                  <a:srgbClr val="F0F6FC"/>
                </a:solidFill>
                <a:effectLst/>
                <a:latin typeface="-apple-system"/>
              </a:rPr>
              <a:t>Frequency outliers : Frequent Customers</a:t>
            </a:r>
          </a:p>
          <a:p>
            <a:pPr algn="l">
              <a:buFont typeface="Arial" panose="020B0604020202020204" pitchFamily="34" charset="0"/>
              <a:buChar char="•"/>
            </a:pPr>
            <a:r>
              <a:rPr lang="en-US" b="0" i="0" dirty="0">
                <a:solidFill>
                  <a:srgbClr val="F0F6FC"/>
                </a:solidFill>
                <a:effectLst/>
                <a:latin typeface="-apple-system"/>
              </a:rPr>
              <a:t>Both Monetary and Frequency outliers : VIPs (This is obtained by getting the intersection between Monetary and Frequency Outliers.)</a:t>
            </a:r>
          </a:p>
          <a:p>
            <a:endParaRPr lang="en-US" dirty="0"/>
          </a:p>
        </p:txBody>
      </p:sp>
      <p:sp>
        <p:nvSpPr>
          <p:cNvPr id="4" name="Slide Number Placeholder 3">
            <a:extLst>
              <a:ext uri="{FF2B5EF4-FFF2-40B4-BE49-F238E27FC236}">
                <a16:creationId xmlns:a16="http://schemas.microsoft.com/office/drawing/2014/main" id="{A41D303E-2BC7-EE43-439E-0167FC4EB6DC}"/>
              </a:ext>
            </a:extLst>
          </p:cNvPr>
          <p:cNvSpPr>
            <a:spLocks noGrp="1"/>
          </p:cNvSpPr>
          <p:nvPr>
            <p:ph type="sldNum" sz="quarter" idx="5"/>
          </p:nvPr>
        </p:nvSpPr>
        <p:spPr/>
        <p:txBody>
          <a:bodyPr/>
          <a:lstStyle/>
          <a:p>
            <a:fld id="{8D18E0B9-48E4-499D-93B2-B07D00395BAC}" type="slidenum">
              <a:rPr lang="en-US" smtClean="0"/>
              <a:t>11</a:t>
            </a:fld>
            <a:endParaRPr lang="en-US"/>
          </a:p>
        </p:txBody>
      </p:sp>
    </p:spTree>
    <p:extLst>
      <p:ext uri="{BB962C8B-B14F-4D97-AF65-F5344CB8AC3E}">
        <p14:creationId xmlns:p14="http://schemas.microsoft.com/office/powerpoint/2010/main" val="2475195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9EFE6-FDE9-92B9-6303-99DB75290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3B758-F789-1EAC-4737-8DB77CE67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E1B2C-88CE-DFEC-1266-4A80C41C3282}"/>
              </a:ext>
            </a:extLst>
          </p:cNvPr>
          <p:cNvSpPr>
            <a:spLocks noGrp="1"/>
          </p:cNvSpPr>
          <p:nvPr>
            <p:ph type="body" idx="1"/>
          </p:nvPr>
        </p:nvSpPr>
        <p:spPr/>
        <p:txBody>
          <a:bodyPr/>
          <a:lstStyle/>
          <a:p>
            <a:pPr algn="l">
              <a:spcAft>
                <a:spcPts val="1200"/>
              </a:spcAft>
              <a:buNone/>
            </a:pPr>
            <a:r>
              <a:rPr lang="en-US" b="0" i="0" dirty="0">
                <a:solidFill>
                  <a:srgbClr val="F0F6FC"/>
                </a:solidFill>
                <a:effectLst/>
                <a:latin typeface="-apple-system"/>
              </a:rPr>
              <a:t>After identifying each cluster and analyzing their respective RFM features, initiate discussions and engage with the marketing team to craft suitable targeted marketing campaigns tailored to each customer segment. This approach will maximize the company's reach and relevance. It is imperative to develop clear metrics to measure the campaign effectiveness of the marketing campaigns and the implementation of new processes. Commit to periodically monitoring progress through regular assessment of customer responses and sentiments, which are some of the key indicators of improved customer satisfaction and retention rates.</a:t>
            </a:r>
          </a:p>
          <a:p>
            <a:pPr algn="l">
              <a:spcAft>
                <a:spcPts val="1200"/>
              </a:spcAft>
              <a:buNone/>
            </a:pPr>
            <a:endParaRPr lang="en-US" b="0" i="0" dirty="0">
              <a:solidFill>
                <a:srgbClr val="F0F6FC"/>
              </a:solidFill>
              <a:effectLst/>
              <a:latin typeface="-apple-system"/>
            </a:endParaRPr>
          </a:p>
          <a:p>
            <a:pPr algn="l">
              <a:spcAft>
                <a:spcPts val="1200"/>
              </a:spcAft>
              <a:buNone/>
            </a:pPr>
            <a:r>
              <a:rPr lang="en-US" b="0" i="0" dirty="0">
                <a:solidFill>
                  <a:srgbClr val="F0F6FC"/>
                </a:solidFill>
                <a:effectLst/>
                <a:latin typeface="-apple-system"/>
              </a:rPr>
              <a:t>Moreover, while RFM analysis forms a solid foundation, the marketing team may also consider exploring additional customer segmentation methods beyond RFM analysis- like demographic and behavioral insights- to gain deeper insights into customer behavior. Implementing sentiment analysis will further illuminate customer perceptions of the company's products and services and reveal opportunities for enhancements and new or additional offerings.</a:t>
            </a:r>
          </a:p>
          <a:p>
            <a:pPr algn="l">
              <a:spcAft>
                <a:spcPts val="1200"/>
              </a:spcAft>
              <a:buNone/>
            </a:pPr>
            <a:endParaRPr lang="en-US" b="0" i="0" dirty="0">
              <a:solidFill>
                <a:srgbClr val="F0F6FC"/>
              </a:solidFill>
              <a:effectLst/>
              <a:latin typeface="-apple-system"/>
            </a:endParaRPr>
          </a:p>
          <a:p>
            <a:pPr algn="l">
              <a:spcAft>
                <a:spcPts val="1200"/>
              </a:spcAft>
              <a:buNone/>
            </a:pPr>
            <a:r>
              <a:rPr lang="en-US" b="0" i="0" dirty="0">
                <a:solidFill>
                  <a:srgbClr val="F0F6FC"/>
                </a:solidFill>
                <a:effectLst/>
                <a:latin typeface="-apple-system"/>
              </a:rPr>
              <a:t>To elevate customer experience further, leverage recommendation engines to provide personalized recommendations. This innovative approach fosters a more engaging buying experience that leads to increased traffic and sales. The potential for increased sales and customer engagement through this strategy is significant, and it's an exciting prospect for the marketing team to explore.</a:t>
            </a:r>
          </a:p>
          <a:p>
            <a:pPr algn="l"/>
            <a:endParaRPr lang="en-US" b="0" i="0" dirty="0">
              <a:solidFill>
                <a:srgbClr val="F0F6FC"/>
              </a:solidFill>
              <a:effectLst/>
              <a:latin typeface="-apple-system"/>
            </a:endParaRPr>
          </a:p>
          <a:p>
            <a:pPr algn="l"/>
            <a:r>
              <a:rPr lang="en-US" b="0" i="0" dirty="0">
                <a:solidFill>
                  <a:srgbClr val="F0F6FC"/>
                </a:solidFill>
                <a:effectLst/>
                <a:latin typeface="-apple-system"/>
              </a:rPr>
              <a:t>Embracing these strategies may necessitate a re-evaluation of the company's existing data-gathering process to capture deeper customer insights, and a transformation of the current IT landscape is vital to support these changes.</a:t>
            </a:r>
          </a:p>
          <a:p>
            <a:endParaRPr lang="en-US" dirty="0"/>
          </a:p>
        </p:txBody>
      </p:sp>
      <p:sp>
        <p:nvSpPr>
          <p:cNvPr id="4" name="Slide Number Placeholder 3">
            <a:extLst>
              <a:ext uri="{FF2B5EF4-FFF2-40B4-BE49-F238E27FC236}">
                <a16:creationId xmlns:a16="http://schemas.microsoft.com/office/drawing/2014/main" id="{04B5844F-A0C3-B6C6-CEE8-3B4C93885911}"/>
              </a:ext>
            </a:extLst>
          </p:cNvPr>
          <p:cNvSpPr>
            <a:spLocks noGrp="1"/>
          </p:cNvSpPr>
          <p:nvPr>
            <p:ph type="sldNum" sz="quarter" idx="5"/>
          </p:nvPr>
        </p:nvSpPr>
        <p:spPr/>
        <p:txBody>
          <a:bodyPr/>
          <a:lstStyle/>
          <a:p>
            <a:fld id="{8D18E0B9-48E4-499D-93B2-B07D00395BAC}" type="slidenum">
              <a:rPr lang="en-US" smtClean="0"/>
              <a:t>12</a:t>
            </a:fld>
            <a:endParaRPr lang="en-US"/>
          </a:p>
        </p:txBody>
      </p:sp>
    </p:spTree>
    <p:extLst>
      <p:ext uri="{BB962C8B-B14F-4D97-AF65-F5344CB8AC3E}">
        <p14:creationId xmlns:p14="http://schemas.microsoft.com/office/powerpoint/2010/main" val="101033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13</a:t>
            </a:fld>
            <a:endParaRPr lang="en-US"/>
          </a:p>
        </p:txBody>
      </p:sp>
    </p:spTree>
    <p:extLst>
      <p:ext uri="{BB962C8B-B14F-4D97-AF65-F5344CB8AC3E}">
        <p14:creationId xmlns:p14="http://schemas.microsoft.com/office/powerpoint/2010/main" val="340709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a:p>
        </p:txBody>
      </p:sp>
    </p:spTree>
    <p:extLst>
      <p:ext uri="{BB962C8B-B14F-4D97-AF65-F5344CB8AC3E}">
        <p14:creationId xmlns:p14="http://schemas.microsoft.com/office/powerpoint/2010/main" val="176387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a:solidFill>
                  <a:srgbClr val="F0F6FC"/>
                </a:solidFill>
                <a:effectLst/>
                <a:latin typeface="-apple-system"/>
              </a:rPr>
              <a:t>Customer Segmentation is a valuable tool for businesses, enabling them to align their strategies and tactics more effectively with current and potential customers. In today's marketing landscape, whether in B2B (business-to-business) or B2C (business-to-consumer) contexts, companies segment their customers based on various factors, including demographic, geographic, behavioral, psychographic, and technographic </a:t>
            </a:r>
            <a:r>
              <a:rPr lang="en-US" b="0" i="1" err="1">
                <a:solidFill>
                  <a:srgbClr val="F0F6FC"/>
                </a:solidFill>
                <a:effectLst/>
                <a:latin typeface="-apple-system"/>
              </a:rPr>
              <a:t>characteristics.The</a:t>
            </a:r>
            <a:r>
              <a:rPr lang="en-US" b="0" i="1">
                <a:solidFill>
                  <a:srgbClr val="F0F6FC"/>
                </a:solidFill>
                <a:effectLst/>
                <a:latin typeface="-apple-system"/>
              </a:rPr>
              <a:t> methodologies for customer segmentation are constantly evolving and may differ from one company to another. However, the primary goal of effective customer segmentation analysis is to gain a better understanding of customers' ever-changing needs and behaviors.</a:t>
            </a:r>
            <a:endParaRPr lang="en-US"/>
          </a:p>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a:p>
        </p:txBody>
      </p:sp>
    </p:spTree>
    <p:extLst>
      <p:ext uri="{BB962C8B-B14F-4D97-AF65-F5344CB8AC3E}">
        <p14:creationId xmlns:p14="http://schemas.microsoft.com/office/powerpoint/2010/main" val="420770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1">
                <a:solidFill>
                  <a:srgbClr val="F0F6FC"/>
                </a:solidFill>
                <a:effectLst/>
                <a:latin typeface="-apple-system"/>
              </a:rPr>
              <a:t>RFM (Recency, Frequency, Monetary) Analysis is a powerful method that enables marketing teams to create targeted campaigns for specific customer segments. These campaigns include offers, messages, and services that are relevant and tailored to customers’ buying patterns and behaviors.</a:t>
            </a:r>
          </a:p>
          <a:p>
            <a:pPr algn="l">
              <a:buNone/>
            </a:pPr>
            <a:endParaRPr lang="en-US" b="0" i="0">
              <a:solidFill>
                <a:srgbClr val="F0F6FC"/>
              </a:solidFill>
              <a:effectLst/>
              <a:latin typeface="-apple-system"/>
            </a:endParaRPr>
          </a:p>
          <a:p>
            <a:pPr algn="l"/>
            <a:r>
              <a:rPr lang="en-US" b="0" i="1">
                <a:solidFill>
                  <a:srgbClr val="F0F6FC"/>
                </a:solidFill>
                <a:effectLst/>
                <a:latin typeface="-apple-system"/>
              </a:rPr>
              <a:t>An effective customer segmentation analysis leads to better customer insights, which enable marketing teams to make informed strategic decisions regarding messaging and positioning. This strategic approach fosters innovative and creative solutions that enhance profitability.</a:t>
            </a:r>
            <a:endParaRPr lang="en-US" b="0" i="0">
              <a:solidFill>
                <a:srgbClr val="F0F6FC"/>
              </a:solidFill>
              <a:effectLst/>
              <a:latin typeface="-apple-system"/>
            </a:endParaRPr>
          </a:p>
          <a:p>
            <a:endParaRPr lang="en-US"/>
          </a:p>
          <a:p>
            <a:r>
              <a:rPr lang="en-US" b="0" i="0">
                <a:solidFill>
                  <a:srgbClr val="F0F6FC"/>
                </a:solidFill>
                <a:effectLst/>
                <a:latin typeface="-apple-system"/>
              </a:rPr>
              <a:t>This project utilizes machine learning for customer segmentation based on RFM analysis, focusing on three key features: Recency, Frequency, and Monetary value. The analysis aims to uncover valuable insights into customer purchasing behavior and transform the transactional data into a customer-centric dataset through feature engineering and clustering that will effectively aid in segmenting customers, enabling the business to determine appropriate marketing strategies and enhance the customer experience. Additionally, this analysis has the potential to significantly boost product sales, offering a promising outlook for the future.</a:t>
            </a:r>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a:p>
        </p:txBody>
      </p:sp>
    </p:spTree>
    <p:extLst>
      <p:ext uri="{BB962C8B-B14F-4D97-AF65-F5344CB8AC3E}">
        <p14:creationId xmlns:p14="http://schemas.microsoft.com/office/powerpoint/2010/main" val="67846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50A19-AE9E-3A63-2C65-9EFE434E51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E6341-2E08-EB2A-1614-EE8D0CFB0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50662-3CE7-0537-921F-FFD21EB9FB90}"/>
              </a:ext>
            </a:extLst>
          </p:cNvPr>
          <p:cNvSpPr>
            <a:spLocks noGrp="1"/>
          </p:cNvSpPr>
          <p:nvPr>
            <p:ph type="body" idx="1"/>
          </p:nvPr>
        </p:nvSpPr>
        <p:spPr/>
        <p:txBody>
          <a:bodyPr/>
          <a:lstStyle/>
          <a:p>
            <a:r>
              <a:rPr lang="en-US" b="0" i="0">
                <a:solidFill>
                  <a:srgbClr val="F0F6FC"/>
                </a:solidFill>
                <a:effectLst/>
                <a:latin typeface="-apple-system"/>
              </a:rPr>
              <a:t>The dataset contains all transactions for a UK-based online retailer that sells all occasion gift-ware. This e-commerce dataset, made available by the UCI Machine Learning Repository, contains transactions made by customers from 2009 to 2011. This project will work on the latest transactions done in 2010 by approximately 4,300 customers.</a:t>
            </a:r>
            <a:endParaRPr lang="en-US"/>
          </a:p>
        </p:txBody>
      </p:sp>
      <p:sp>
        <p:nvSpPr>
          <p:cNvPr id="4" name="Slide Number Placeholder 3">
            <a:extLst>
              <a:ext uri="{FF2B5EF4-FFF2-40B4-BE49-F238E27FC236}">
                <a16:creationId xmlns:a16="http://schemas.microsoft.com/office/drawing/2014/main" id="{F9481EA1-4689-5C3A-27C9-E443F6F65C29}"/>
              </a:ext>
            </a:extLst>
          </p:cNvPr>
          <p:cNvSpPr>
            <a:spLocks noGrp="1"/>
          </p:cNvSpPr>
          <p:nvPr>
            <p:ph type="sldNum" sz="quarter" idx="5"/>
          </p:nvPr>
        </p:nvSpPr>
        <p:spPr/>
        <p:txBody>
          <a:bodyPr/>
          <a:lstStyle/>
          <a:p>
            <a:fld id="{8D18E0B9-48E4-499D-93B2-B07D00395BAC}" type="slidenum">
              <a:rPr lang="en-US" smtClean="0"/>
              <a:t>4</a:t>
            </a:fld>
            <a:endParaRPr lang="en-US"/>
          </a:p>
        </p:txBody>
      </p:sp>
    </p:spTree>
    <p:extLst>
      <p:ext uri="{BB962C8B-B14F-4D97-AF65-F5344CB8AC3E}">
        <p14:creationId xmlns:p14="http://schemas.microsoft.com/office/powerpoint/2010/main" val="2283441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18E0B9-48E4-499D-93B2-B07D00395BAC}" type="slidenum">
              <a:rPr lang="en-US" smtClean="0"/>
              <a:t>5</a:t>
            </a:fld>
            <a:endParaRPr lang="en-US"/>
          </a:p>
        </p:txBody>
      </p:sp>
    </p:spTree>
    <p:extLst>
      <p:ext uri="{BB962C8B-B14F-4D97-AF65-F5344CB8AC3E}">
        <p14:creationId xmlns:p14="http://schemas.microsoft.com/office/powerpoint/2010/main" val="270234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57C9D-41E0-EFE6-83F9-1B56EFB6D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E471E-7FE8-1C8C-E956-94ABF172A0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1FA2E-B816-4EB1-ABAA-FF7BC8306C33}"/>
              </a:ext>
            </a:extLst>
          </p:cNvPr>
          <p:cNvSpPr>
            <a:spLocks noGrp="1"/>
          </p:cNvSpPr>
          <p:nvPr>
            <p:ph type="body" idx="1"/>
          </p:nvPr>
        </p:nvSpPr>
        <p:spPr/>
        <p:txBody>
          <a:bodyPr/>
          <a:lstStyle/>
          <a:p>
            <a:pPr algn="l">
              <a:buNone/>
            </a:pPr>
            <a:r>
              <a:rPr lang="en-US" b="0" i="0">
                <a:solidFill>
                  <a:srgbClr val="F0F6FC"/>
                </a:solidFill>
                <a:effectLst/>
                <a:latin typeface="-apple-system"/>
              </a:rPr>
              <a:t>The </a:t>
            </a:r>
            <a:r>
              <a:rPr lang="en-US" b="0" i="0" u="sng">
                <a:solidFill>
                  <a:srgbClr val="F0F6FC"/>
                </a:solidFill>
                <a:effectLst/>
                <a:latin typeface="-apple-system"/>
                <a:hlinkClick r:id="rId3"/>
              </a:rPr>
              <a:t>EDA</a:t>
            </a:r>
            <a:r>
              <a:rPr lang="en-US" b="0" i="0">
                <a:solidFill>
                  <a:srgbClr val="F0F6FC"/>
                </a:solidFill>
                <a:effectLst/>
                <a:latin typeface="-apple-system"/>
              </a:rPr>
              <a:t> step revealed 0-priced items and transactions later than December 30, 2010. These records were then removed and the dataset ended up with 367,023 records after dropping those invalid records. Out of the 367,023 records the valid transactions for the whole year can be summarized as follows:</a:t>
            </a:r>
          </a:p>
          <a:p>
            <a:pPr algn="l">
              <a:buFont typeface="Arial" panose="020B0604020202020204" pitchFamily="34" charset="0"/>
              <a:buChar char="•"/>
            </a:pPr>
            <a:r>
              <a:rPr lang="en-US" b="0" i="0">
                <a:solidFill>
                  <a:srgbClr val="F0F6FC"/>
                </a:solidFill>
                <a:effectLst/>
                <a:latin typeface="-apple-system"/>
              </a:rPr>
              <a:t>Unique Invoices: 17,132</a:t>
            </a:r>
          </a:p>
          <a:p>
            <a:pPr algn="l">
              <a:buFont typeface="Arial" panose="020B0604020202020204" pitchFamily="34" charset="0"/>
              <a:buChar char="•"/>
            </a:pPr>
            <a:r>
              <a:rPr lang="en-US" b="0" i="0">
                <a:solidFill>
                  <a:srgbClr val="F0F6FC"/>
                </a:solidFill>
                <a:effectLst/>
                <a:latin typeface="-apple-system"/>
              </a:rPr>
              <a:t>Unique Countries: 36</a:t>
            </a:r>
          </a:p>
          <a:p>
            <a:pPr algn="l">
              <a:buFont typeface="Arial" panose="020B0604020202020204" pitchFamily="34" charset="0"/>
              <a:buChar char="•"/>
            </a:pPr>
            <a:r>
              <a:rPr lang="en-US" b="0" i="0">
                <a:solidFill>
                  <a:srgbClr val="F0F6FC"/>
                </a:solidFill>
                <a:effectLst/>
                <a:latin typeface="-apple-system"/>
              </a:rPr>
              <a:t>Unique </a:t>
            </a:r>
            <a:r>
              <a:rPr lang="en-US" b="0" i="0" err="1">
                <a:solidFill>
                  <a:srgbClr val="F0F6FC"/>
                </a:solidFill>
                <a:effectLst/>
                <a:latin typeface="-apple-system"/>
              </a:rPr>
              <a:t>StockCodes</a:t>
            </a:r>
            <a:r>
              <a:rPr lang="en-US" b="0" i="0">
                <a:solidFill>
                  <a:srgbClr val="F0F6FC"/>
                </a:solidFill>
                <a:effectLst/>
                <a:latin typeface="-apple-system"/>
              </a:rPr>
              <a:t>: 3,596</a:t>
            </a:r>
          </a:p>
          <a:p>
            <a:pPr algn="l">
              <a:buFont typeface="Arial" panose="020B0604020202020204" pitchFamily="34" charset="0"/>
              <a:buChar char="•"/>
            </a:pPr>
            <a:r>
              <a:rPr lang="en-US" b="0" i="0">
                <a:solidFill>
                  <a:srgbClr val="F0F6FC"/>
                </a:solidFill>
                <a:effectLst/>
                <a:latin typeface="-apple-system"/>
              </a:rPr>
              <a:t>Unique Customer IDs: 4,219</a:t>
            </a:r>
          </a:p>
          <a:p>
            <a:pPr algn="l">
              <a:buFont typeface="Arial" panose="020B0604020202020204" pitchFamily="34" charset="0"/>
              <a:buChar char="•"/>
            </a:pPr>
            <a:endParaRPr lang="en-US" b="0" i="0">
              <a:solidFill>
                <a:srgbClr val="F0F6FC"/>
              </a:solidFill>
              <a:effectLst/>
              <a:latin typeface="-apple-system"/>
            </a:endParaRPr>
          </a:p>
          <a:p>
            <a:pPr algn="l"/>
            <a:r>
              <a:rPr lang="en-US" b="0" i="0">
                <a:solidFill>
                  <a:srgbClr val="F0F6FC"/>
                </a:solidFill>
                <a:effectLst/>
                <a:latin typeface="-apple-system"/>
              </a:rPr>
              <a:t>Exploratory Data Analysis of the monthly sales indicated a steep decline in sales in December was revealed.</a:t>
            </a:r>
          </a:p>
          <a:p>
            <a:pPr algn="l"/>
            <a:endParaRPr lang="en-US" b="0" i="0">
              <a:solidFill>
                <a:srgbClr val="F0F6FC"/>
              </a:solidFill>
              <a:effectLst/>
              <a:latin typeface="-apple-system"/>
            </a:endParaRPr>
          </a:p>
          <a:p>
            <a:pPr algn="l"/>
            <a:r>
              <a:rPr lang="en-US" b="0" i="0">
                <a:solidFill>
                  <a:srgbClr val="F0F6FC"/>
                </a:solidFill>
                <a:effectLst/>
                <a:latin typeface="-apple-system"/>
              </a:rPr>
              <a:t>Further investigation revealed that the transactions for December was INCOMPLETE and that the latest was captured on the 9th of December which even less than the first half of the month. The total transactions in December only accounted for less than 5% of the whole transactions for the year. Although there was a transaction as high as 168,469.6, much of the sales during the month are in the lower amount.</a:t>
            </a:r>
          </a:p>
          <a:p>
            <a:endParaRPr lang="en-US"/>
          </a:p>
        </p:txBody>
      </p:sp>
      <p:sp>
        <p:nvSpPr>
          <p:cNvPr id="4" name="Slide Number Placeholder 3">
            <a:extLst>
              <a:ext uri="{FF2B5EF4-FFF2-40B4-BE49-F238E27FC236}">
                <a16:creationId xmlns:a16="http://schemas.microsoft.com/office/drawing/2014/main" id="{F8ED0C8E-9D94-8E4C-88CC-E139EDC0A761}"/>
              </a:ext>
            </a:extLst>
          </p:cNvPr>
          <p:cNvSpPr>
            <a:spLocks noGrp="1"/>
          </p:cNvSpPr>
          <p:nvPr>
            <p:ph type="sldNum" sz="quarter" idx="5"/>
          </p:nvPr>
        </p:nvSpPr>
        <p:spPr/>
        <p:txBody>
          <a:bodyPr/>
          <a:lstStyle/>
          <a:p>
            <a:fld id="{8D18E0B9-48E4-499D-93B2-B07D00395BAC}" type="slidenum">
              <a:rPr lang="en-US" smtClean="0"/>
              <a:t>6</a:t>
            </a:fld>
            <a:endParaRPr lang="en-US"/>
          </a:p>
        </p:txBody>
      </p:sp>
    </p:spTree>
    <p:extLst>
      <p:ext uri="{BB962C8B-B14F-4D97-AF65-F5344CB8AC3E}">
        <p14:creationId xmlns:p14="http://schemas.microsoft.com/office/powerpoint/2010/main" val="294810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D9549-8608-F26A-FED5-930FF0267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EDE06D-B130-8D9F-2A3D-DDF845242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33065-54D0-61C9-A2EB-31FF751D6D06}"/>
              </a:ext>
            </a:extLst>
          </p:cNvPr>
          <p:cNvSpPr>
            <a:spLocks noGrp="1"/>
          </p:cNvSpPr>
          <p:nvPr>
            <p:ph type="body" idx="1"/>
          </p:nvPr>
        </p:nvSpPr>
        <p:spPr/>
        <p:txBody>
          <a:bodyPr/>
          <a:lstStyle/>
          <a:p>
            <a:pPr algn="l">
              <a:buNone/>
            </a:pPr>
            <a:r>
              <a:rPr lang="en-US" b="0" i="0" u="sng">
                <a:solidFill>
                  <a:srgbClr val="F0F6FC"/>
                </a:solidFill>
                <a:effectLst/>
                <a:latin typeface="-apple-system"/>
                <a:hlinkClick r:id="rId3"/>
              </a:rPr>
              <a:t>Preprocessing</a:t>
            </a:r>
            <a:r>
              <a:rPr lang="en-US" b="0" i="0">
                <a:solidFill>
                  <a:srgbClr val="F0F6FC"/>
                </a:solidFill>
                <a:effectLst/>
                <a:latin typeface="-apple-system"/>
              </a:rPr>
              <a:t> step was initiated by feature engineering the columns to reflect the RFM features per customer - that is:</a:t>
            </a:r>
          </a:p>
          <a:p>
            <a:pPr algn="l">
              <a:buFont typeface="Arial" panose="020B0604020202020204" pitchFamily="34" charset="0"/>
              <a:buChar char="•"/>
            </a:pPr>
            <a:r>
              <a:rPr lang="en-US" b="0" i="0">
                <a:solidFill>
                  <a:srgbClr val="F0F6FC"/>
                </a:solidFill>
                <a:effectLst/>
                <a:latin typeface="-apple-system"/>
              </a:rPr>
              <a:t>Recency - How long has it been since the customer's last purchase date? *</a:t>
            </a:r>
          </a:p>
          <a:p>
            <a:pPr algn="l">
              <a:buFont typeface="Arial" panose="020B0604020202020204" pitchFamily="34" charset="0"/>
              <a:buChar char="•"/>
            </a:pPr>
            <a:r>
              <a:rPr lang="en-US" b="0" i="0">
                <a:solidFill>
                  <a:srgbClr val="F0F6FC"/>
                </a:solidFill>
                <a:effectLst/>
                <a:latin typeface="-apple-system"/>
              </a:rPr>
              <a:t>Frequency - How many transactions in did the customer have?</a:t>
            </a:r>
          </a:p>
          <a:p>
            <a:pPr algn="l">
              <a:buFont typeface="Arial" panose="020B0604020202020204" pitchFamily="34" charset="0"/>
              <a:buChar char="•"/>
            </a:pPr>
            <a:r>
              <a:rPr lang="en-US" b="0" i="0">
                <a:solidFill>
                  <a:srgbClr val="F0F6FC"/>
                </a:solidFill>
                <a:effectLst/>
                <a:latin typeface="-apple-system"/>
              </a:rPr>
              <a:t>Monetary - How much was spent by the customer?</a:t>
            </a:r>
          </a:p>
          <a:p>
            <a:pPr algn="l"/>
            <a:r>
              <a:rPr lang="en-US" b="0" i="0">
                <a:solidFill>
                  <a:srgbClr val="F0F6FC"/>
                </a:solidFill>
                <a:effectLst/>
                <a:latin typeface="-apple-system"/>
              </a:rPr>
              <a:t>The distribution of data per feature is right-skewed, which indicates presence of outliers.</a:t>
            </a:r>
          </a:p>
          <a:p>
            <a:endParaRPr lang="en-US"/>
          </a:p>
          <a:p>
            <a:r>
              <a:rPr lang="en-US" b="0" i="0">
                <a:solidFill>
                  <a:srgbClr val="F0F6FC"/>
                </a:solidFill>
                <a:effectLst/>
                <a:latin typeface="-apple-system"/>
              </a:rPr>
              <a:t>The focus of this project is on clustering, so only the non-outliers were processed by the model. It is imperative to perform separate analysis on outliers as they represent extreme </a:t>
            </a:r>
            <a:r>
              <a:rPr lang="en-US" b="0" i="0" err="1">
                <a:solidFill>
                  <a:srgbClr val="F0F6FC"/>
                </a:solidFill>
                <a:effectLst/>
                <a:latin typeface="-apple-system"/>
              </a:rPr>
              <a:t>behaviours</a:t>
            </a:r>
            <a:r>
              <a:rPr lang="en-US" b="0" i="0">
                <a:solidFill>
                  <a:srgbClr val="F0F6FC"/>
                </a:solidFill>
                <a:effectLst/>
                <a:latin typeface="-apple-system"/>
              </a:rPr>
              <a:t> by the customers, such as very big spending and very frequent purchases. </a:t>
            </a:r>
          </a:p>
          <a:p>
            <a:endParaRPr lang="en-US" b="0" i="0">
              <a:solidFill>
                <a:srgbClr val="F0F6FC"/>
              </a:solidFill>
              <a:effectLst/>
              <a:latin typeface="-apple-system"/>
            </a:endParaRPr>
          </a:p>
          <a:p>
            <a:pPr algn="l">
              <a:buNone/>
            </a:pPr>
            <a:r>
              <a:rPr lang="en-US" b="0" i="0">
                <a:solidFill>
                  <a:srgbClr val="F0F6FC"/>
                </a:solidFill>
                <a:effectLst/>
                <a:latin typeface="-apple-system"/>
              </a:rPr>
              <a:t>The outliers were included in the cluster analysis after modeling:</a:t>
            </a:r>
          </a:p>
          <a:p>
            <a:pPr algn="l">
              <a:buFont typeface="Arial" panose="020B0604020202020204" pitchFamily="34" charset="0"/>
              <a:buChar char="•"/>
            </a:pPr>
            <a:r>
              <a:rPr lang="en-US" b="0" i="0">
                <a:solidFill>
                  <a:srgbClr val="F0F6FC"/>
                </a:solidFill>
                <a:effectLst/>
                <a:latin typeface="-apple-system"/>
              </a:rPr>
              <a:t>Monetary outliers: 402</a:t>
            </a:r>
          </a:p>
          <a:p>
            <a:pPr algn="l">
              <a:buFont typeface="Arial" panose="020B0604020202020204" pitchFamily="34" charset="0"/>
              <a:buChar char="•"/>
            </a:pPr>
            <a:r>
              <a:rPr lang="en-US" b="0" i="0">
                <a:solidFill>
                  <a:srgbClr val="F0F6FC"/>
                </a:solidFill>
                <a:effectLst/>
                <a:latin typeface="-apple-system"/>
              </a:rPr>
              <a:t>Frequency outliers: 412</a:t>
            </a:r>
          </a:p>
          <a:p>
            <a:endParaRPr lang="en-US"/>
          </a:p>
        </p:txBody>
      </p:sp>
      <p:sp>
        <p:nvSpPr>
          <p:cNvPr id="4" name="Slide Number Placeholder 3">
            <a:extLst>
              <a:ext uri="{FF2B5EF4-FFF2-40B4-BE49-F238E27FC236}">
                <a16:creationId xmlns:a16="http://schemas.microsoft.com/office/drawing/2014/main" id="{B457227D-1EBD-8397-47D1-B66327E27260}"/>
              </a:ext>
            </a:extLst>
          </p:cNvPr>
          <p:cNvSpPr>
            <a:spLocks noGrp="1"/>
          </p:cNvSpPr>
          <p:nvPr>
            <p:ph type="sldNum" sz="quarter" idx="5"/>
          </p:nvPr>
        </p:nvSpPr>
        <p:spPr/>
        <p:txBody>
          <a:bodyPr/>
          <a:lstStyle/>
          <a:p>
            <a:fld id="{8D18E0B9-48E4-499D-93B2-B07D00395BAC}" type="slidenum">
              <a:rPr lang="en-US" smtClean="0"/>
              <a:t>7</a:t>
            </a:fld>
            <a:endParaRPr lang="en-US"/>
          </a:p>
        </p:txBody>
      </p:sp>
    </p:spTree>
    <p:extLst>
      <p:ext uri="{BB962C8B-B14F-4D97-AF65-F5344CB8AC3E}">
        <p14:creationId xmlns:p14="http://schemas.microsoft.com/office/powerpoint/2010/main" val="122180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3267-6A1B-D0BB-BB88-6269CB51B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86A59-3C42-BCD5-4305-042128081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FA3E8-35D4-585F-74B7-7F81093D0AC1}"/>
              </a:ext>
            </a:extLst>
          </p:cNvPr>
          <p:cNvSpPr>
            <a:spLocks noGrp="1"/>
          </p:cNvSpPr>
          <p:nvPr>
            <p:ph type="body" idx="1"/>
          </p:nvPr>
        </p:nvSpPr>
        <p:spPr/>
        <p:txBody>
          <a:bodyPr/>
          <a:lstStyle/>
          <a:p>
            <a:pPr algn="l">
              <a:buNone/>
            </a:pPr>
            <a:r>
              <a:rPr lang="en-US" b="0" i="0">
                <a:solidFill>
                  <a:srgbClr val="F0F6FC"/>
                </a:solidFill>
                <a:effectLst/>
                <a:latin typeface="-apple-system"/>
              </a:rPr>
              <a:t>3 clustering algorithms have been considered for the analysis:</a:t>
            </a:r>
          </a:p>
          <a:p>
            <a:pPr algn="l">
              <a:buFont typeface="Arial" panose="020B0604020202020204" pitchFamily="34" charset="0"/>
              <a:buChar char="•"/>
            </a:pPr>
            <a:r>
              <a:rPr lang="en-US" b="0" i="0">
                <a:solidFill>
                  <a:srgbClr val="F0F6FC"/>
                </a:solidFill>
                <a:effectLst/>
                <a:latin typeface="-apple-system"/>
              </a:rPr>
              <a:t>KMeans Clustering</a:t>
            </a:r>
          </a:p>
          <a:p>
            <a:pPr algn="l">
              <a:buFont typeface="Arial" panose="020B0604020202020204" pitchFamily="34" charset="0"/>
              <a:buChar char="•"/>
            </a:pPr>
            <a:r>
              <a:rPr lang="en-US" b="0" i="0">
                <a:solidFill>
                  <a:srgbClr val="F0F6FC"/>
                </a:solidFill>
                <a:effectLst/>
                <a:latin typeface="-apple-system"/>
              </a:rPr>
              <a:t>Agglomerative Clustering</a:t>
            </a:r>
          </a:p>
          <a:p>
            <a:pPr algn="l">
              <a:buFont typeface="Arial" panose="020B0604020202020204" pitchFamily="34" charset="0"/>
              <a:buChar char="•"/>
            </a:pPr>
            <a:r>
              <a:rPr lang="en-US" b="0" i="0">
                <a:solidFill>
                  <a:srgbClr val="F0F6FC"/>
                </a:solidFill>
                <a:effectLst/>
                <a:latin typeface="-apple-system"/>
              </a:rPr>
              <a:t>DBSCAN</a:t>
            </a:r>
          </a:p>
          <a:p>
            <a:pPr algn="l">
              <a:buNone/>
            </a:pPr>
            <a:r>
              <a:rPr lang="en-US" b="1" i="0">
                <a:solidFill>
                  <a:srgbClr val="F0F6FC"/>
                </a:solidFill>
                <a:effectLst/>
                <a:latin typeface="-apple-system"/>
              </a:rPr>
              <a:t>Hyperparameter Search: Nested Cross-Validation</a:t>
            </a:r>
            <a:endParaRPr lang="en-US" b="0" i="0">
              <a:solidFill>
                <a:srgbClr val="F0F6FC"/>
              </a:solidFill>
              <a:effectLst/>
              <a:latin typeface="-apple-system"/>
            </a:endParaRPr>
          </a:p>
          <a:p>
            <a:pPr algn="l">
              <a:buNone/>
            </a:pPr>
            <a:r>
              <a:rPr lang="en-US" b="0" i="0">
                <a:solidFill>
                  <a:srgbClr val="F0F6FC"/>
                </a:solidFill>
                <a:effectLst/>
                <a:latin typeface="-apple-system"/>
              </a:rPr>
              <a:t>In the </a:t>
            </a:r>
            <a:r>
              <a:rPr lang="en-US" b="0" i="0" u="sng">
                <a:solidFill>
                  <a:srgbClr val="F0F6FC"/>
                </a:solidFill>
                <a:effectLst/>
                <a:latin typeface="-apple-system"/>
                <a:hlinkClick r:id="rId3"/>
              </a:rPr>
              <a:t>Modeling</a:t>
            </a:r>
            <a:r>
              <a:rPr lang="en-US" b="0" i="0">
                <a:solidFill>
                  <a:srgbClr val="F0F6FC"/>
                </a:solidFill>
                <a:effectLst/>
                <a:latin typeface="-apple-system"/>
              </a:rPr>
              <a:t> step, three hyperparameter optimization searches were tested </a:t>
            </a:r>
            <a:r>
              <a:rPr lang="en-US" b="0" i="0" err="1">
                <a:solidFill>
                  <a:srgbClr val="F0F6FC"/>
                </a:solidFill>
                <a:effectLst/>
                <a:latin typeface="-apple-system"/>
              </a:rPr>
              <a:t>accross</a:t>
            </a:r>
            <a:r>
              <a:rPr lang="en-US" b="0" i="0">
                <a:solidFill>
                  <a:srgbClr val="F0F6FC"/>
                </a:solidFill>
                <a:effectLst/>
                <a:latin typeface="-apple-system"/>
              </a:rPr>
              <a:t> all three aforementioned algorithms by utilizing the nested cross validation approach to determine the optimal parameters per algorithm.</a:t>
            </a:r>
          </a:p>
          <a:p>
            <a:pPr algn="l"/>
            <a:r>
              <a:rPr lang="en-US" b="0" i="0">
                <a:solidFill>
                  <a:srgbClr val="F0F6FC"/>
                </a:solidFill>
                <a:effectLst/>
                <a:latin typeface="-apple-system"/>
              </a:rPr>
              <a:t>As the hyperparameter search process cycles through each algorithm, a scoring function is used to determine the their respective silhouette scores.</a:t>
            </a:r>
          </a:p>
          <a:p>
            <a:pPr algn="l"/>
            <a:endParaRPr lang="en-US" b="0" i="0">
              <a:solidFill>
                <a:srgbClr val="F0F6FC"/>
              </a:solidFill>
              <a:effectLst/>
              <a:latin typeface="-apple-system"/>
            </a:endParaRPr>
          </a:p>
          <a:p>
            <a:pPr algn="l">
              <a:buNone/>
            </a:pPr>
            <a:r>
              <a:rPr lang="en-US" b="0" i="0" u="sng">
                <a:solidFill>
                  <a:srgbClr val="F0F6FC"/>
                </a:solidFill>
                <a:effectLst/>
                <a:latin typeface="-apple-system"/>
                <a:hlinkClick r:id="rId4"/>
              </a:rPr>
              <a:t>Hyperparameter Search Results</a:t>
            </a:r>
            <a:endParaRPr lang="en-US" b="0" i="0">
              <a:solidFill>
                <a:srgbClr val="F0F6FC"/>
              </a:solidFill>
              <a:effectLst/>
              <a:latin typeface="-apple-system"/>
            </a:endParaRPr>
          </a:p>
          <a:p>
            <a:pPr>
              <a:buNone/>
            </a:pPr>
            <a:r>
              <a:rPr lang="en-US">
                <a:effectLst/>
              </a:rPr>
              <a:t>Out of the model evaluation outcomes, the hyperparameters in </a:t>
            </a:r>
            <a:r>
              <a:rPr lang="en-US" b="1">
                <a:effectLst/>
              </a:rPr>
              <a:t>KMeans</a:t>
            </a:r>
            <a:r>
              <a:rPr lang="en-US">
                <a:effectLst/>
              </a:rPr>
              <a:t> and </a:t>
            </a:r>
            <a:r>
              <a:rPr lang="en-US" b="1">
                <a:effectLst/>
              </a:rPr>
              <a:t>Agglomerative </a:t>
            </a:r>
            <a:r>
              <a:rPr lang="en-US" b="1" err="1">
                <a:effectLst/>
              </a:rPr>
              <a:t>Hierarchichal</a:t>
            </a:r>
            <a:r>
              <a:rPr lang="en-US" b="1">
                <a:effectLst/>
              </a:rPr>
              <a:t> Clustering</a:t>
            </a:r>
            <a:r>
              <a:rPr lang="en-US">
                <a:effectLst/>
              </a:rPr>
              <a:t> algorithms produced better silhouette scores than DBSCAN on the cross-validation searches.</a:t>
            </a:r>
          </a:p>
          <a:p>
            <a:pPr>
              <a:buNone/>
            </a:pPr>
            <a:r>
              <a:rPr lang="en-US">
                <a:effectLst/>
              </a:rPr>
              <a:t>Given the results, DBSCAN may not be the appropriate clustering algorithm for this dataset since it has negative scores indicating a poor clustering performance (and more overlapping clusters) compared to the two other algorithms that have a higher score.</a:t>
            </a:r>
          </a:p>
          <a:p>
            <a:r>
              <a:rPr lang="en-US">
                <a:effectLst/>
              </a:rPr>
              <a:t>KMeans algorithm was better suited for clustering the data and thus was chosen for the Modeling process.</a:t>
            </a:r>
          </a:p>
          <a:p>
            <a:pPr algn="l"/>
            <a:endParaRPr lang="en-US" b="0" i="0">
              <a:solidFill>
                <a:srgbClr val="F0F6FC"/>
              </a:solidFill>
              <a:effectLst/>
              <a:latin typeface="-apple-system"/>
            </a:endParaRPr>
          </a:p>
          <a:p>
            <a:endParaRPr lang="en-US"/>
          </a:p>
        </p:txBody>
      </p:sp>
      <p:sp>
        <p:nvSpPr>
          <p:cNvPr id="4" name="Slide Number Placeholder 3">
            <a:extLst>
              <a:ext uri="{FF2B5EF4-FFF2-40B4-BE49-F238E27FC236}">
                <a16:creationId xmlns:a16="http://schemas.microsoft.com/office/drawing/2014/main" id="{86663DA3-1D61-8695-C173-1C6555C0DC45}"/>
              </a:ext>
            </a:extLst>
          </p:cNvPr>
          <p:cNvSpPr>
            <a:spLocks noGrp="1"/>
          </p:cNvSpPr>
          <p:nvPr>
            <p:ph type="sldNum" sz="quarter" idx="5"/>
          </p:nvPr>
        </p:nvSpPr>
        <p:spPr/>
        <p:txBody>
          <a:bodyPr/>
          <a:lstStyle/>
          <a:p>
            <a:fld id="{8D18E0B9-48E4-499D-93B2-B07D00395BAC}" type="slidenum">
              <a:rPr lang="en-US" smtClean="0"/>
              <a:t>8</a:t>
            </a:fld>
            <a:endParaRPr lang="en-US"/>
          </a:p>
        </p:txBody>
      </p:sp>
    </p:spTree>
    <p:extLst>
      <p:ext uri="{BB962C8B-B14F-4D97-AF65-F5344CB8AC3E}">
        <p14:creationId xmlns:p14="http://schemas.microsoft.com/office/powerpoint/2010/main" val="34677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5E327-77CD-0C1F-E7BB-CA728D173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66B32-0330-2E26-1F3C-0282BB54D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79E68B-3CB6-B7D0-05D4-3F58FE39C110}"/>
              </a:ext>
            </a:extLst>
          </p:cNvPr>
          <p:cNvSpPr>
            <a:spLocks noGrp="1"/>
          </p:cNvSpPr>
          <p:nvPr>
            <p:ph type="body" idx="1"/>
          </p:nvPr>
        </p:nvSpPr>
        <p:spPr/>
        <p:txBody>
          <a:bodyPr/>
          <a:lstStyle/>
          <a:p>
            <a:r>
              <a:rPr lang="en-US" b="0" i="0" dirty="0">
                <a:solidFill>
                  <a:srgbClr val="F0F6FC"/>
                </a:solidFill>
                <a:effectLst/>
                <a:latin typeface="-apple-system"/>
              </a:rPr>
              <a:t>Finding the best parameters for KMeans using </a:t>
            </a:r>
            <a:r>
              <a:rPr lang="en-US" b="0" i="0" dirty="0" err="1">
                <a:solidFill>
                  <a:srgbClr val="F0F6FC"/>
                </a:solidFill>
                <a:effectLst/>
                <a:latin typeface="-apple-system"/>
              </a:rPr>
              <a:t>GridSearchCV</a:t>
            </a:r>
            <a:r>
              <a:rPr lang="en-US" b="0" i="0" dirty="0">
                <a:solidFill>
                  <a:srgbClr val="F0F6FC"/>
                </a:solidFill>
                <a:effectLst/>
                <a:latin typeface="-apple-system"/>
              </a:rPr>
              <a:t>, </a:t>
            </a:r>
            <a:r>
              <a:rPr lang="en-US" b="0" i="0" dirty="0" err="1">
                <a:solidFill>
                  <a:srgbClr val="F0F6FC"/>
                </a:solidFill>
                <a:effectLst/>
                <a:latin typeface="-apple-system"/>
              </a:rPr>
              <a:t>RandomizedSearchCV</a:t>
            </a:r>
            <a:r>
              <a:rPr lang="en-US" b="0" i="0" dirty="0">
                <a:solidFill>
                  <a:srgbClr val="F0F6FC"/>
                </a:solidFill>
                <a:effectLst/>
                <a:latin typeface="-apple-system"/>
              </a:rPr>
              <a:t>, and SMBO using </a:t>
            </a:r>
            <a:r>
              <a:rPr lang="en-US" b="1" i="1" dirty="0">
                <a:solidFill>
                  <a:srgbClr val="F0F6FC"/>
                </a:solidFill>
                <a:effectLst/>
                <a:latin typeface="-apple-system"/>
              </a:rPr>
              <a:t>Hyperopt</a:t>
            </a:r>
            <a:r>
              <a:rPr lang="en-US" b="0" i="0" dirty="0">
                <a:solidFill>
                  <a:srgbClr val="F0F6FC"/>
                </a:solidFill>
                <a:effectLst/>
                <a:latin typeface="-apple-system"/>
              </a:rPr>
              <a:t> returned the following results:</a:t>
            </a:r>
          </a:p>
          <a:p>
            <a:endParaRPr lang="en-US" b="0" i="0" dirty="0">
              <a:solidFill>
                <a:srgbClr val="F0F6FC"/>
              </a:solidFill>
              <a:effectLst/>
              <a:latin typeface="-apple-system"/>
            </a:endParaRPr>
          </a:p>
          <a:p>
            <a:endParaRPr lang="en-US" b="0" i="0" dirty="0">
              <a:solidFill>
                <a:srgbClr val="F0F6FC"/>
              </a:solidFill>
              <a:effectLst/>
              <a:latin typeface="-apple-system"/>
            </a:endParaRPr>
          </a:p>
          <a:p>
            <a:pPr algn="l">
              <a:buNone/>
            </a:pPr>
            <a:r>
              <a:rPr lang="en-US" b="0" i="0" dirty="0">
                <a:solidFill>
                  <a:srgbClr val="F0F6FC"/>
                </a:solidFill>
                <a:effectLst/>
                <a:latin typeface="-apple-system"/>
              </a:rPr>
              <a:t>Using the preceding results, SMBO having the highest inertia doesn't necessarily imply that it has the best hyperparameters. Inertia scores decrease as </a:t>
            </a:r>
            <a:r>
              <a:rPr lang="en-US" b="0" i="0" dirty="0" err="1">
                <a:solidFill>
                  <a:srgbClr val="F0F6FC"/>
                </a:solidFill>
                <a:effectLst/>
                <a:latin typeface="-apple-system"/>
              </a:rPr>
              <a:t>n_cluster</a:t>
            </a:r>
            <a:r>
              <a:rPr lang="en-US" b="0" i="0" dirty="0">
                <a:solidFill>
                  <a:srgbClr val="F0F6FC"/>
                </a:solidFill>
                <a:effectLst/>
                <a:latin typeface="-apple-system"/>
              </a:rPr>
              <a:t> increases. The SMBO results with </a:t>
            </a:r>
            <a:r>
              <a:rPr lang="en-US" b="0" i="0" dirty="0" err="1">
                <a:solidFill>
                  <a:srgbClr val="F0F6FC"/>
                </a:solidFill>
                <a:effectLst/>
                <a:latin typeface="-apple-system"/>
              </a:rPr>
              <a:t>n_clusters</a:t>
            </a:r>
            <a:r>
              <a:rPr lang="en-US" b="0" i="0" dirty="0">
                <a:solidFill>
                  <a:srgbClr val="F0F6FC"/>
                </a:solidFill>
                <a:effectLst/>
                <a:latin typeface="-apple-system"/>
              </a:rPr>
              <a:t> = 2 (least loss determined by SMBO's </a:t>
            </a:r>
            <a:r>
              <a:rPr lang="en-US" b="0" i="0" dirty="0" err="1">
                <a:solidFill>
                  <a:srgbClr val="F0F6FC"/>
                </a:solidFill>
                <a:effectLst/>
                <a:latin typeface="-apple-system"/>
              </a:rPr>
              <a:t>fmin</a:t>
            </a:r>
            <a:r>
              <a:rPr lang="en-US" b="0" i="0" dirty="0">
                <a:solidFill>
                  <a:srgbClr val="F0F6FC"/>
                </a:solidFill>
                <a:effectLst/>
                <a:latin typeface="-apple-system"/>
              </a:rPr>
              <a:t>() ) had a unfair advantage over the results of the CVs.</a:t>
            </a:r>
          </a:p>
          <a:p>
            <a:pPr algn="l">
              <a:buNone/>
            </a:pPr>
            <a:r>
              <a:rPr lang="en-US" b="0" i="0" dirty="0">
                <a:solidFill>
                  <a:srgbClr val="F0F6FC"/>
                </a:solidFill>
                <a:effectLst/>
                <a:latin typeface="-apple-system"/>
              </a:rPr>
              <a:t>Likewise, the silhouette scores weren't used as the criteria because the results are from the same algorithm - it's only insightful when comparing between two different algorithms.</a:t>
            </a:r>
          </a:p>
          <a:p>
            <a:pPr algn="l">
              <a:buNone/>
            </a:pPr>
            <a:r>
              <a:rPr lang="en-US" b="0" i="0" dirty="0">
                <a:solidFill>
                  <a:srgbClr val="F0F6FC"/>
                </a:solidFill>
                <a:effectLst/>
                <a:latin typeface="-apple-system"/>
              </a:rPr>
              <a:t>So what's the criteria?</a:t>
            </a:r>
          </a:p>
          <a:p>
            <a:pPr algn="l">
              <a:buNone/>
            </a:pPr>
            <a:endParaRPr lang="en-US" b="0" i="0" dirty="0">
              <a:solidFill>
                <a:srgbClr val="F0F6FC"/>
              </a:solidFill>
              <a:effectLst/>
              <a:latin typeface="-apple-system"/>
            </a:endParaRPr>
          </a:p>
          <a:p>
            <a:pPr algn="l">
              <a:buNone/>
            </a:pPr>
            <a:r>
              <a:rPr lang="en-US" b="0" i="0" dirty="0" err="1">
                <a:solidFill>
                  <a:srgbClr val="F0F6FC"/>
                </a:solidFill>
                <a:effectLst/>
                <a:latin typeface="-apple-system"/>
              </a:rPr>
              <a:t>GridSearch</a:t>
            </a:r>
            <a:r>
              <a:rPr lang="en-US" b="0" i="0" dirty="0">
                <a:solidFill>
                  <a:srgbClr val="F0F6FC"/>
                </a:solidFill>
                <a:effectLst/>
                <a:latin typeface="-apple-system"/>
              </a:rPr>
              <a:t> and Randomized CV search methods are relatively inefficient compared to SMBO. In addition, Grid and random searches are completely uninformed by past evaluations and spends significant amount of time evaluating “bad” hyperparameters.</a:t>
            </a:r>
          </a:p>
          <a:p>
            <a:pPr algn="l">
              <a:buNone/>
            </a:pPr>
            <a:endParaRPr lang="en-US" b="1" i="0" dirty="0">
              <a:solidFill>
                <a:srgbClr val="F0F6FC"/>
              </a:solidFill>
              <a:effectLst/>
              <a:latin typeface="-apple-system"/>
            </a:endParaRPr>
          </a:p>
          <a:p>
            <a:pPr algn="l">
              <a:buNone/>
            </a:pPr>
            <a:r>
              <a:rPr lang="en-US" b="1" i="0" dirty="0">
                <a:solidFill>
                  <a:srgbClr val="F0F6FC"/>
                </a:solidFill>
                <a:effectLst/>
                <a:latin typeface="-apple-system"/>
              </a:rPr>
              <a:t>SMBO is generally deemed better</a:t>
            </a:r>
            <a:r>
              <a:rPr lang="en-US" b="0" i="0" dirty="0">
                <a:solidFill>
                  <a:srgbClr val="F0F6FC"/>
                </a:solidFill>
                <a:effectLst/>
                <a:latin typeface="-apple-system"/>
              </a:rPr>
              <a:t> as it works by considering the previously seen hyperparameter combinations when choosing the next set of hyperparameters to evaluate; thus, its hyperparameters were used for the subsequent modeling.</a:t>
            </a:r>
          </a:p>
          <a:p>
            <a:endParaRPr lang="en-US" b="1" dirty="0">
              <a:effectLst/>
            </a:endParaRPr>
          </a:p>
          <a:p>
            <a:r>
              <a:rPr lang="en-US" b="1" dirty="0">
                <a:effectLst/>
              </a:rPr>
              <a:t>As SMBO is deemed the best hyperparameter search method, its corresponding hyperparameters were utilized in the model.</a:t>
            </a:r>
          </a:p>
          <a:p>
            <a:endParaRPr lang="en-US" b="1" dirty="0">
              <a:effectLst/>
            </a:endParaRPr>
          </a:p>
          <a:p>
            <a:endParaRPr lang="en-US" b="1" dirty="0">
              <a:effectLst/>
            </a:endParaRPr>
          </a:p>
          <a:p>
            <a:r>
              <a:rPr lang="en-US" b="1" dirty="0">
                <a:effectLst/>
              </a:rPr>
              <a:t>Optimal K no of clusters selection:</a:t>
            </a:r>
          </a:p>
          <a:p>
            <a:endParaRPr lang="en-US" b="1" dirty="0">
              <a:effectLst/>
            </a:endParaRPr>
          </a:p>
          <a:p>
            <a:r>
              <a:rPr lang="en-US" b="0" i="0" dirty="0">
                <a:solidFill>
                  <a:srgbClr val="F0F6FC"/>
                </a:solidFill>
                <a:effectLst/>
                <a:latin typeface="-apple-system"/>
              </a:rPr>
              <a:t>The inertia plot was a very useful guide in getting a sense of the best K- no. of clusters. Here it can be surmised that the knee point is in either cluster=3 or cluster 4. </a:t>
            </a:r>
          </a:p>
          <a:p>
            <a:r>
              <a:rPr lang="en-US" b="0" i="0" dirty="0">
                <a:solidFill>
                  <a:srgbClr val="F0F6FC"/>
                </a:solidFill>
                <a:effectLst/>
                <a:latin typeface="-apple-system"/>
              </a:rPr>
              <a:t>To solidify which is the best among the two options, the silhouette analysis was performed </a:t>
            </a:r>
            <a:endParaRPr lang="en-US" b="1" dirty="0">
              <a:effectLst/>
            </a:endParaRPr>
          </a:p>
          <a:p>
            <a:endParaRPr lang="en-US" b="1" dirty="0">
              <a:effectLst/>
            </a:endParaRPr>
          </a:p>
          <a:p>
            <a:r>
              <a:rPr lang="en-US" b="0" i="0" dirty="0">
                <a:solidFill>
                  <a:srgbClr val="F0F6FC"/>
                </a:solidFill>
                <a:effectLst/>
                <a:latin typeface="-apple-system"/>
              </a:rPr>
              <a:t>The inertia plot was a very useful guide in getting a sense of the best K- no. of clusters.</a:t>
            </a:r>
            <a:endParaRPr lang="en-US" dirty="0">
              <a:effectLst/>
            </a:endParaRPr>
          </a:p>
          <a:p>
            <a:endParaRPr lang="en-US" dirty="0"/>
          </a:p>
          <a:p>
            <a:pPr algn="l">
              <a:buNone/>
            </a:pPr>
            <a:r>
              <a:rPr lang="en-US" b="0" i="0" dirty="0">
                <a:solidFill>
                  <a:srgbClr val="F0F6FC"/>
                </a:solidFill>
                <a:effectLst/>
                <a:latin typeface="-apple-system"/>
              </a:rPr>
              <a:t>The Silhouette Plot revealed that between </a:t>
            </a:r>
            <a:r>
              <a:rPr lang="en-US" b="0" i="0" dirty="0" err="1">
                <a:solidFill>
                  <a:srgbClr val="F0F6FC"/>
                </a:solidFill>
                <a:effectLst/>
                <a:latin typeface="-apple-system"/>
              </a:rPr>
              <a:t>n_clusters</a:t>
            </a:r>
            <a:r>
              <a:rPr lang="en-US" b="0" i="0" dirty="0">
                <a:solidFill>
                  <a:srgbClr val="F0F6FC"/>
                </a:solidFill>
                <a:effectLst/>
                <a:latin typeface="-apple-system"/>
              </a:rPr>
              <a:t>=3 and </a:t>
            </a:r>
            <a:r>
              <a:rPr lang="en-US" b="0" i="0" dirty="0" err="1">
                <a:solidFill>
                  <a:srgbClr val="F0F6FC"/>
                </a:solidFill>
                <a:effectLst/>
                <a:latin typeface="-apple-system"/>
              </a:rPr>
              <a:t>n_clusters</a:t>
            </a:r>
            <a:r>
              <a:rPr lang="en-US" b="0" i="0" dirty="0">
                <a:solidFill>
                  <a:srgbClr val="F0F6FC"/>
                </a:solidFill>
                <a:effectLst/>
                <a:latin typeface="-apple-system"/>
              </a:rPr>
              <a:t>=4, the former has lesser density in negative silhouette coefficient values, and each of the cluster label height is even better compared to the latter.</a:t>
            </a:r>
          </a:p>
          <a:p>
            <a:r>
              <a:rPr lang="en-US" b="1" dirty="0">
                <a:effectLst/>
              </a:rPr>
              <a:t>The optimal k number of clusters for this data using KMeans algorithm is 3.</a:t>
            </a:r>
            <a:endParaRPr lang="en-US" dirty="0">
              <a:effectLst/>
            </a:endParaRPr>
          </a:p>
          <a:p>
            <a:endParaRPr lang="en-US" dirty="0"/>
          </a:p>
          <a:p>
            <a:r>
              <a:rPr lang="en-US" b="0" i="0" u="sng" dirty="0">
                <a:effectLst/>
                <a:latin typeface="-apple-system"/>
                <a:hlinkClick r:id="rId3"/>
              </a:rPr>
              <a:t>KMeans Evaluation Metrics Summary</a:t>
            </a:r>
            <a:r>
              <a:rPr lang="en-US" b="0" i="0" dirty="0">
                <a:solidFill>
                  <a:srgbClr val="F0F6FC"/>
                </a:solidFill>
                <a:effectLst/>
                <a:latin typeface="-apple-system"/>
              </a:rPr>
              <a:t> | </a:t>
            </a:r>
            <a:r>
              <a:rPr lang="en-US" b="0" i="0" u="sng" dirty="0">
                <a:effectLst/>
                <a:latin typeface="-apple-system"/>
                <a:hlinkClick r:id="rId4"/>
              </a:rPr>
              <a:t>Pickle files for </a:t>
            </a:r>
            <a:r>
              <a:rPr lang="en-US" b="0" i="0" u="sng" dirty="0" err="1">
                <a:effectLst/>
                <a:latin typeface="-apple-system"/>
                <a:hlinkClick r:id="rId4"/>
              </a:rPr>
              <a:t>n_clusters</a:t>
            </a:r>
            <a:r>
              <a:rPr lang="en-US" b="0" i="0" u="sng" dirty="0">
                <a:effectLst/>
                <a:latin typeface="-apple-system"/>
                <a:hlinkClick r:id="rId4"/>
              </a:rPr>
              <a:t>: 2-10</a:t>
            </a:r>
            <a:endParaRPr lang="en-US" dirty="0"/>
          </a:p>
          <a:p>
            <a:endParaRPr lang="en-US" dirty="0"/>
          </a:p>
        </p:txBody>
      </p:sp>
      <p:sp>
        <p:nvSpPr>
          <p:cNvPr id="4" name="Slide Number Placeholder 3">
            <a:extLst>
              <a:ext uri="{FF2B5EF4-FFF2-40B4-BE49-F238E27FC236}">
                <a16:creationId xmlns:a16="http://schemas.microsoft.com/office/drawing/2014/main" id="{BDF98427-DC8F-CAEE-954C-B09FAD30983A}"/>
              </a:ext>
            </a:extLst>
          </p:cNvPr>
          <p:cNvSpPr>
            <a:spLocks noGrp="1"/>
          </p:cNvSpPr>
          <p:nvPr>
            <p:ph type="sldNum" sz="quarter" idx="5"/>
          </p:nvPr>
        </p:nvSpPr>
        <p:spPr/>
        <p:txBody>
          <a:bodyPr/>
          <a:lstStyle/>
          <a:p>
            <a:fld id="{8D18E0B9-48E4-499D-93B2-B07D00395BAC}" type="slidenum">
              <a:rPr lang="en-US" smtClean="0"/>
              <a:t>9</a:t>
            </a:fld>
            <a:endParaRPr lang="en-US"/>
          </a:p>
        </p:txBody>
      </p:sp>
    </p:spTree>
    <p:extLst>
      <p:ext uri="{BB962C8B-B14F-4D97-AF65-F5344CB8AC3E}">
        <p14:creationId xmlns:p14="http://schemas.microsoft.com/office/powerpoint/2010/main" val="694816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CA39D92-9919-A80E-44FF-6B912E850733}"/>
              </a:ext>
            </a:extLst>
          </p:cNvPr>
          <p:cNvSpPr>
            <a:spLocks noGrp="1"/>
          </p:cNvSpPr>
          <p:nvPr>
            <p:ph type="pic" sz="quarter" idx="10" hasCustomPrompt="1"/>
          </p:nvPr>
        </p:nvSpPr>
        <p:spPr>
          <a:xfrm>
            <a:off x="458788" y="457200"/>
            <a:ext cx="11274425" cy="5943600"/>
          </a:xfrm>
        </p:spPr>
        <p:txBody>
          <a:bodyPr>
            <a:normAutofit/>
          </a:bodyPr>
          <a:lstStyle>
            <a:lvl1pPr marL="0" indent="0">
              <a:buNone/>
              <a:defRPr sz="2000"/>
            </a:lvl1pPr>
          </a:lstStyle>
          <a:p>
            <a:r>
              <a:rPr lang="en-US"/>
              <a:t>Click icon to insert picture</a:t>
            </a:r>
          </a:p>
        </p:txBody>
      </p:sp>
      <p:sp>
        <p:nvSpPr>
          <p:cNvPr id="6" name="Title 5">
            <a:extLst>
              <a:ext uri="{FF2B5EF4-FFF2-40B4-BE49-F238E27FC236}">
                <a16:creationId xmlns:a16="http://schemas.microsoft.com/office/drawing/2014/main" id="{B62FF34D-C8F8-1796-647D-D17056A27E11}"/>
              </a:ext>
            </a:extLst>
          </p:cNvPr>
          <p:cNvSpPr>
            <a:spLocks noGrp="1"/>
          </p:cNvSpPr>
          <p:nvPr>
            <p:ph type="title" hasCustomPrompt="1"/>
          </p:nvPr>
        </p:nvSpPr>
        <p:spPr>
          <a:xfrm>
            <a:off x="6581955" y="612475"/>
            <a:ext cx="4701904" cy="3079029"/>
          </a:xfrm>
        </p:spPr>
        <p:txBody>
          <a:bodyPr anchor="b">
            <a:normAutofit/>
          </a:bodyPr>
          <a:lstStyle>
            <a:lvl1pPr algn="r">
              <a:defRPr sz="4800">
                <a:solidFill>
                  <a:schemeClr val="tx1"/>
                </a:solidFill>
              </a:defRPr>
            </a:lvl1pPr>
          </a:lstStyle>
          <a:p>
            <a:r>
              <a:rPr lang="en-US"/>
              <a:t>Click to add title</a:t>
            </a:r>
          </a:p>
        </p:txBody>
      </p:sp>
    </p:spTree>
    <p:extLst>
      <p:ext uri="{BB962C8B-B14F-4D97-AF65-F5344CB8AC3E}">
        <p14:creationId xmlns:p14="http://schemas.microsoft.com/office/powerpoint/2010/main" val="9076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338E2-B50A-8F3E-2CA7-A75753E7ED96}"/>
              </a:ext>
            </a:extLst>
          </p:cNvPr>
          <p:cNvSpPr>
            <a:spLocks noGrp="1"/>
          </p:cNvSpPr>
          <p:nvPr>
            <p:ph type="title" hasCustomPrompt="1"/>
          </p:nvPr>
        </p:nvSpPr>
        <p:spPr>
          <a:xfrm>
            <a:off x="912629" y="598947"/>
            <a:ext cx="10515600" cy="1325563"/>
          </a:xfrm>
        </p:spPr>
        <p:txBody>
          <a:bodyPr>
            <a:normAutofit/>
          </a:bodyPr>
          <a:lstStyle>
            <a:lvl1pPr>
              <a:defRPr sz="3600"/>
            </a:lvl1pPr>
          </a:lstStyle>
          <a:p>
            <a:r>
              <a:rPr lang="en-US"/>
              <a:t>Click to add title</a:t>
            </a:r>
          </a:p>
        </p:txBody>
      </p:sp>
      <p:sp>
        <p:nvSpPr>
          <p:cNvPr id="12" name="Content Placeholder 11">
            <a:extLst>
              <a:ext uri="{FF2B5EF4-FFF2-40B4-BE49-F238E27FC236}">
                <a16:creationId xmlns:a16="http://schemas.microsoft.com/office/drawing/2014/main" id="{CC8DD029-A673-92B9-0343-3B35BE46D2F3}"/>
              </a:ext>
            </a:extLst>
          </p:cNvPr>
          <p:cNvSpPr>
            <a:spLocks noGrp="1"/>
          </p:cNvSpPr>
          <p:nvPr>
            <p:ph sz="quarter" idx="11" hasCustomPrompt="1"/>
          </p:nvPr>
        </p:nvSpPr>
        <p:spPr>
          <a:xfrm>
            <a:off x="929641" y="2153285"/>
            <a:ext cx="3032759" cy="3790310"/>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Table Placeholder 10">
            <a:extLst>
              <a:ext uri="{FF2B5EF4-FFF2-40B4-BE49-F238E27FC236}">
                <a16:creationId xmlns:a16="http://schemas.microsoft.com/office/drawing/2014/main" id="{6E658BA3-0202-C705-7A02-8B70B7884420}"/>
              </a:ext>
            </a:extLst>
          </p:cNvPr>
          <p:cNvSpPr>
            <a:spLocks noGrp="1"/>
          </p:cNvSpPr>
          <p:nvPr>
            <p:ph type="tbl" sz="quarter" idx="10"/>
          </p:nvPr>
        </p:nvSpPr>
        <p:spPr>
          <a:xfrm>
            <a:off x="4724400" y="2170621"/>
            <a:ext cx="6553200" cy="3772974"/>
          </a:xfrm>
        </p:spPr>
        <p:txBody>
          <a:bodyPr>
            <a:normAutofit/>
          </a:bodyPr>
          <a:lstStyle>
            <a:lvl1pPr>
              <a:defRPr sz="2000"/>
            </a:lvl1pPr>
          </a:lstStyle>
          <a:p>
            <a:r>
              <a:rPr lang="en-US"/>
              <a:t>Click icon to add table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BD761E53-47C7-492A-D5B5-A8C2740B5157}"/>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2953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layout 3">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2" y="2153285"/>
            <a:ext cx="6925660" cy="3500438"/>
          </a:xfrm>
        </p:spPr>
        <p:txBody>
          <a:bodyPr lIns="91440">
            <a:normAutofit/>
          </a:bodyPr>
          <a:lstStyle>
            <a:lvl1pPr marL="0" indent="0">
              <a:spcBef>
                <a:spcPts val="1000"/>
              </a:spcBef>
              <a:spcAft>
                <a:spcPts val="1200"/>
              </a:spcAft>
              <a:buNone/>
              <a:defRPr sz="1800" b="0"/>
            </a:lvl1pPr>
            <a:lvl2pPr marL="228600">
              <a:spcBef>
                <a:spcPts val="1000"/>
              </a:spcBef>
              <a:spcAft>
                <a:spcPts val="1200"/>
              </a:spcAft>
              <a:defRPr sz="1800" b="0"/>
            </a:lvl2pPr>
            <a:lvl3pPr marL="685800">
              <a:spcBef>
                <a:spcPts val="1000"/>
              </a:spcBef>
              <a:spcAft>
                <a:spcPts val="1200"/>
              </a:spcAft>
              <a:defRPr sz="1800" b="0"/>
            </a:lvl3pPr>
            <a:lvl4pPr marL="868680">
              <a:spcBef>
                <a:spcPts val="1000"/>
              </a:spcBef>
              <a:spcAft>
                <a:spcPts val="1200"/>
              </a:spcAft>
              <a:defRPr sz="1800" b="0"/>
            </a:lvl4pPr>
            <a:lvl5pPr marL="1143000">
              <a:spcBef>
                <a:spcPts val="1000"/>
              </a:spcBef>
              <a:spcAft>
                <a:spcPts val="1200"/>
              </a:spcAft>
              <a:defRPr sz="1800" b="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8215745" y="2153285"/>
            <a:ext cx="3229495"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C9F70CF1-DCAD-AE71-6B34-7BFB25EE530B}"/>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54235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331450" cy="1531525"/>
          </a:xfrm>
        </p:spPr>
        <p:txBody>
          <a:bodyPr>
            <a:normAutofit/>
          </a:bodyPr>
          <a:lstStyle>
            <a:lvl1pPr>
              <a:defRPr sz="3600"/>
            </a:lvl1pPr>
          </a:lstStyle>
          <a:p>
            <a:r>
              <a:rPr lang="en-US"/>
              <a:t>Click to add title</a:t>
            </a:r>
          </a:p>
        </p:txBody>
      </p:sp>
      <p:sp>
        <p:nvSpPr>
          <p:cNvPr id="9" name="Table Placeholder 8">
            <a:extLst>
              <a:ext uri="{FF2B5EF4-FFF2-40B4-BE49-F238E27FC236}">
                <a16:creationId xmlns:a16="http://schemas.microsoft.com/office/drawing/2014/main" id="{0CF90928-AB48-3554-E2B9-417A00F286AD}"/>
              </a:ext>
            </a:extLst>
          </p:cNvPr>
          <p:cNvSpPr>
            <a:spLocks noGrp="1"/>
          </p:cNvSpPr>
          <p:nvPr>
            <p:ph type="tbl" sz="quarter" idx="10" hasCustomPrompt="1"/>
          </p:nvPr>
        </p:nvSpPr>
        <p:spPr>
          <a:xfrm>
            <a:off x="930275" y="2168526"/>
            <a:ext cx="10331450" cy="3939068"/>
          </a:xfrm>
        </p:spPr>
        <p:txBody>
          <a:bodyPr>
            <a:normAutofit/>
          </a:bodyPr>
          <a:lstStyle>
            <a:lvl1pPr>
              <a:defRPr sz="2400"/>
            </a:lvl1pPr>
          </a:lstStyle>
          <a:p>
            <a:r>
              <a:rPr lang="en-US"/>
              <a:t>Click icon to insert table</a:t>
            </a:r>
          </a:p>
        </p:txBody>
      </p:sp>
      <p:sp>
        <p:nvSpPr>
          <p:cNvPr id="8" name="Rectangle 7">
            <a:extLst>
              <a:ext uri="{FF2B5EF4-FFF2-40B4-BE49-F238E27FC236}">
                <a16:creationId xmlns:a16="http://schemas.microsoft.com/office/drawing/2014/main" id="{67D6C0A7-887A-66E2-A954-5E0592B9FD71}"/>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963688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B1E76-5845-01C9-1D0D-03CFFE6F06CA}"/>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96C21AF-4286-DECE-37A1-E8980687A168}"/>
              </a:ext>
            </a:extLst>
          </p:cNvPr>
          <p:cNvSpPr>
            <a:spLocks noGrp="1"/>
          </p:cNvSpPr>
          <p:nvPr>
            <p:ph type="title" hasCustomPrompt="1"/>
          </p:nvPr>
        </p:nvSpPr>
        <p:spPr>
          <a:xfrm>
            <a:off x="899160" y="655320"/>
            <a:ext cx="4572000" cy="5486400"/>
          </a:xfrm>
        </p:spPr>
        <p:txBody>
          <a:bodyPr>
            <a:normAutofit/>
          </a:bodyPr>
          <a:lstStyle>
            <a:lvl1pPr>
              <a:defRPr sz="4800"/>
            </a:lvl1pPr>
          </a:lstStyle>
          <a:p>
            <a:r>
              <a:rPr lang="en-US"/>
              <a:t>Click to add title</a:t>
            </a:r>
          </a:p>
        </p:txBody>
      </p:sp>
      <p:sp>
        <p:nvSpPr>
          <p:cNvPr id="9" name="Content Placeholder 8">
            <a:extLst>
              <a:ext uri="{FF2B5EF4-FFF2-40B4-BE49-F238E27FC236}">
                <a16:creationId xmlns:a16="http://schemas.microsoft.com/office/drawing/2014/main" id="{B8E1D6B3-3EC8-6AC4-BE2B-5C732C856791}"/>
              </a:ext>
            </a:extLst>
          </p:cNvPr>
          <p:cNvSpPr>
            <a:spLocks noGrp="1"/>
          </p:cNvSpPr>
          <p:nvPr>
            <p:ph sz="quarter" idx="10" hasCustomPrompt="1"/>
          </p:nvPr>
        </p:nvSpPr>
        <p:spPr>
          <a:xfrm>
            <a:off x="6475413" y="2773680"/>
            <a:ext cx="4572000" cy="3368040"/>
          </a:xfrm>
        </p:spPr>
        <p:txBody>
          <a:bodyPr>
            <a:normAutofit/>
          </a:bodyPr>
          <a:lstStyle>
            <a:lvl1pPr marL="0" indent="0">
              <a:spcBef>
                <a:spcPts val="1000"/>
              </a:spcBef>
              <a:buNone/>
              <a:defRPr sz="1800"/>
            </a:lvl1pPr>
            <a:lvl2pPr marL="457200" indent="0">
              <a:spcBef>
                <a:spcPts val="1000"/>
              </a:spcBef>
              <a:buNone/>
              <a:defRPr sz="1600"/>
            </a:lvl2pPr>
            <a:lvl3pPr marL="914400" indent="0">
              <a:spcBef>
                <a:spcPts val="1000"/>
              </a:spcBef>
              <a:buNone/>
              <a:defRPr sz="1400"/>
            </a:lvl3pPr>
            <a:lvl4pPr marL="1371600" indent="0">
              <a:spcBef>
                <a:spcPts val="1000"/>
              </a:spcBef>
              <a:buNone/>
              <a:defRPr sz="1200"/>
            </a:lvl4pPr>
            <a:lvl5pPr marL="1828800" indent="0">
              <a:spcBef>
                <a:spcPts val="100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13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C229E2-8757-94D8-A1B6-702189DCCBF2}"/>
              </a:ext>
              <a:ext uri="{C183D7F6-B498-43B3-948B-1728B52AA6E4}">
                <adec:decorative xmlns:adec="http://schemas.microsoft.com/office/drawing/2017/decorative" val="1"/>
              </a:ext>
            </a:extLst>
          </p:cNvPr>
          <p:cNvSpPr/>
          <p:nvPr userDrawn="1"/>
        </p:nvSpPr>
        <p:spPr>
          <a:xfrm>
            <a:off x="6096000" y="3249"/>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77143C8-CDFF-B937-C00C-5E7B5093991E}"/>
              </a:ext>
            </a:extLst>
          </p:cNvPr>
          <p:cNvSpPr>
            <a:spLocks noGrp="1"/>
          </p:cNvSpPr>
          <p:nvPr>
            <p:ph type="title" hasCustomPrompt="1"/>
          </p:nvPr>
        </p:nvSpPr>
        <p:spPr>
          <a:xfrm>
            <a:off x="914400" y="883920"/>
            <a:ext cx="4114800" cy="5059680"/>
          </a:xfrm>
        </p:spPr>
        <p:txBody>
          <a:bodyPr>
            <a:normAutofit/>
          </a:bodyPr>
          <a:lstStyle>
            <a:lvl1pPr>
              <a:defRPr sz="3600">
                <a:solidFill>
                  <a:schemeClr val="tx1">
                    <a:lumMod val="75000"/>
                    <a:lumOff val="25000"/>
                  </a:schemeClr>
                </a:solidFill>
              </a:defRPr>
            </a:lvl1pPr>
          </a:lstStyle>
          <a:p>
            <a:r>
              <a:rPr lang="en-US"/>
              <a:t>Click to add title</a:t>
            </a:r>
          </a:p>
        </p:txBody>
      </p:sp>
      <p:sp>
        <p:nvSpPr>
          <p:cNvPr id="10" name="Content Placeholder 9">
            <a:extLst>
              <a:ext uri="{FF2B5EF4-FFF2-40B4-BE49-F238E27FC236}">
                <a16:creationId xmlns:a16="http://schemas.microsoft.com/office/drawing/2014/main" id="{F82637A1-1BB4-AF51-24C3-6FE78DD45D99}"/>
              </a:ext>
            </a:extLst>
          </p:cNvPr>
          <p:cNvSpPr>
            <a:spLocks noGrp="1"/>
          </p:cNvSpPr>
          <p:nvPr>
            <p:ph sz="quarter" idx="10" hasCustomPrompt="1"/>
          </p:nvPr>
        </p:nvSpPr>
        <p:spPr>
          <a:xfrm>
            <a:off x="6475413" y="2438400"/>
            <a:ext cx="4799012" cy="3505200"/>
          </a:xfrm>
        </p:spPr>
        <p:txBody>
          <a:bodyPr>
            <a:normAutofit/>
          </a:bodyPr>
          <a:lstStyle>
            <a:lvl1pPr marL="0" indent="0">
              <a:lnSpc>
                <a:spcPct val="125000"/>
              </a:lnSpc>
              <a:buNone/>
              <a:defRPr sz="1800"/>
            </a:lvl1pPr>
            <a:lvl2pPr marL="457200" indent="0">
              <a:lnSpc>
                <a:spcPct val="125000"/>
              </a:lnSpc>
              <a:buNone/>
              <a:defRPr sz="1600"/>
            </a:lvl2pPr>
            <a:lvl3pPr marL="914400" indent="0">
              <a:lnSpc>
                <a:spcPct val="125000"/>
              </a:lnSpc>
              <a:buNone/>
              <a:defRPr sz="1400"/>
            </a:lvl3pPr>
            <a:lvl4pPr marL="1371600" indent="0">
              <a:lnSpc>
                <a:spcPct val="125000"/>
              </a:lnSpc>
              <a:buNone/>
              <a:defRPr sz="1200"/>
            </a:lvl4pPr>
            <a:lvl5pPr marL="1828800" indent="0">
              <a:lnSpc>
                <a:spcPct val="125000"/>
              </a:lnSpc>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3" name="Frame 2">
            <a:extLst>
              <a:ext uri="{FF2B5EF4-FFF2-40B4-BE49-F238E27FC236}">
                <a16:creationId xmlns:a16="http://schemas.microsoft.com/office/drawing/2014/main" id="{56F59DF2-AB3C-B7B3-826A-636B8CC5AB3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7687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37016-0B2B-9F81-7A77-63223C4864D8}"/>
              </a:ext>
              <a:ext uri="{C183D7F6-B498-43B3-948B-1728B52AA6E4}">
                <adec:decorative xmlns:adec="http://schemas.microsoft.com/office/drawing/2017/decorative" val="1"/>
              </a:ext>
            </a:extLst>
          </p:cNvPr>
          <p:cNvSpPr/>
          <p:nvPr userDrawn="1"/>
        </p:nvSpPr>
        <p:spPr>
          <a:xfrm>
            <a:off x="386316" y="347329"/>
            <a:ext cx="11419368" cy="615270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34E572-08FE-0439-A460-8DFE1183A605}"/>
              </a:ext>
            </a:extLst>
          </p:cNvPr>
          <p:cNvSpPr>
            <a:spLocks noGrp="1"/>
          </p:cNvSpPr>
          <p:nvPr>
            <p:ph type="title" hasCustomPrompt="1"/>
          </p:nvPr>
        </p:nvSpPr>
        <p:spPr>
          <a:xfrm>
            <a:off x="6478742" y="914399"/>
            <a:ext cx="4798858" cy="5029199"/>
          </a:xfrm>
        </p:spPr>
        <p:txBody>
          <a:bodyPr>
            <a:normAutofit/>
          </a:bodyPr>
          <a:lstStyle>
            <a:lvl1pPr>
              <a:defRPr sz="4800"/>
            </a:lvl1pPr>
          </a:lstStyle>
          <a:p>
            <a:r>
              <a:rPr lang="en-US"/>
              <a:t>Click to add title</a:t>
            </a:r>
          </a:p>
        </p:txBody>
      </p:sp>
      <p:sp>
        <p:nvSpPr>
          <p:cNvPr id="9" name="Picture Placeholder 8">
            <a:extLst>
              <a:ext uri="{FF2B5EF4-FFF2-40B4-BE49-F238E27FC236}">
                <a16:creationId xmlns:a16="http://schemas.microsoft.com/office/drawing/2014/main" id="{01EB46EC-087C-B8FF-2363-B99FAE983B02}"/>
              </a:ext>
            </a:extLst>
          </p:cNvPr>
          <p:cNvSpPr>
            <a:spLocks noGrp="1"/>
          </p:cNvSpPr>
          <p:nvPr>
            <p:ph type="pic" sz="quarter" idx="10"/>
          </p:nvPr>
        </p:nvSpPr>
        <p:spPr>
          <a:xfrm>
            <a:off x="0" y="914400"/>
            <a:ext cx="5713413" cy="5029200"/>
          </a:xfrm>
        </p:spPr>
        <p:txBody>
          <a:bodyPr>
            <a:norm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19926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8050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872928-B479-F7C5-9C83-C448FBA36175}"/>
              </a:ext>
            </a:extLst>
          </p:cNvPr>
          <p:cNvSpPr>
            <a:spLocks noGrp="1"/>
          </p:cNvSpPr>
          <p:nvPr>
            <p:ph type="title" hasCustomPrompt="1"/>
          </p:nvPr>
        </p:nvSpPr>
        <p:spPr>
          <a:xfrm>
            <a:off x="914400" y="1020445"/>
            <a:ext cx="4114800" cy="5029200"/>
          </a:xfrm>
        </p:spPr>
        <p:txBody>
          <a:bodyPr>
            <a:normAutofit/>
          </a:bodyPr>
          <a:lstStyle>
            <a:lvl1pPr>
              <a:defRPr sz="3600"/>
            </a:lvl1pPr>
          </a:lstStyle>
          <a:p>
            <a:r>
              <a:rPr lang="en-US"/>
              <a:t>Click to add title</a:t>
            </a:r>
          </a:p>
        </p:txBody>
      </p:sp>
      <p:sp>
        <p:nvSpPr>
          <p:cNvPr id="9" name="Content Placeholder 10">
            <a:extLst>
              <a:ext uri="{FF2B5EF4-FFF2-40B4-BE49-F238E27FC236}">
                <a16:creationId xmlns:a16="http://schemas.microsoft.com/office/drawing/2014/main" id="{61E3771A-E1EB-0CBE-828C-2C5E1F2AE6CF}"/>
              </a:ext>
            </a:extLst>
          </p:cNvPr>
          <p:cNvSpPr>
            <a:spLocks noGrp="1"/>
          </p:cNvSpPr>
          <p:nvPr>
            <p:ph sz="quarter" idx="11" hasCustomPrompt="1"/>
          </p:nvPr>
        </p:nvSpPr>
        <p:spPr>
          <a:xfrm>
            <a:off x="6475227" y="1020445"/>
            <a:ext cx="4802735" cy="5029200"/>
          </a:xfrm>
        </p:spPr>
        <p:txBody>
          <a:bodyPr anchor="ctr">
            <a:normAutofit/>
          </a:bodyPr>
          <a:lstStyle>
            <a:lvl1pPr marL="228600" indent="-228600">
              <a:lnSpc>
                <a:spcPct val="125000"/>
              </a:lnSpc>
              <a:spcBef>
                <a:spcPts val="0"/>
              </a:spcBef>
              <a:spcAft>
                <a:spcPts val="1200"/>
              </a:spcAft>
              <a:buFont typeface="Arial" panose="020B0604020202020204" pitchFamily="34" charset="0"/>
              <a:buChar char="•"/>
              <a:defRPr sz="1800"/>
            </a:lvl1pPr>
            <a:lvl2pPr marL="411480" indent="-228600">
              <a:lnSpc>
                <a:spcPct val="125000"/>
              </a:lnSpc>
              <a:spcBef>
                <a:spcPts val="0"/>
              </a:spcBef>
              <a:spcAft>
                <a:spcPts val="1200"/>
              </a:spcAft>
              <a:buFont typeface="Arial" panose="020B0604020202020204" pitchFamily="34" charset="0"/>
              <a:buChar char="•"/>
              <a:defRPr sz="1600"/>
            </a:lvl2pPr>
            <a:lvl3pPr marL="594360" indent="-228600">
              <a:lnSpc>
                <a:spcPct val="125000"/>
              </a:lnSpc>
              <a:spcBef>
                <a:spcPts val="0"/>
              </a:spcBef>
              <a:spcAft>
                <a:spcPts val="1200"/>
              </a:spcAft>
              <a:buFont typeface="Arial" panose="020B0604020202020204" pitchFamily="34" charset="0"/>
              <a:buChar char="•"/>
              <a:defRPr sz="1400"/>
            </a:lvl3pPr>
            <a:lvl4pPr marL="777240" indent="-228600">
              <a:lnSpc>
                <a:spcPct val="125000"/>
              </a:lnSpc>
              <a:spcBef>
                <a:spcPts val="0"/>
              </a:spcBef>
              <a:spcAft>
                <a:spcPts val="1200"/>
              </a:spcAft>
              <a:buFont typeface="Arial" panose="020B0604020202020204" pitchFamily="34" charset="0"/>
              <a:buChar char="•"/>
              <a:defRPr sz="1200"/>
            </a:lvl4pPr>
            <a:lvl5pPr marL="960120" indent="-228600">
              <a:lnSpc>
                <a:spcPct val="125000"/>
              </a:lnSpc>
              <a:spcBef>
                <a:spcPts val="0"/>
              </a:spcBef>
              <a:spcAft>
                <a:spcPts val="1200"/>
              </a:spcAft>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Rectangle 1">
            <a:extLst>
              <a:ext uri="{FF2B5EF4-FFF2-40B4-BE49-F238E27FC236}">
                <a16:creationId xmlns:a16="http://schemas.microsoft.com/office/drawing/2014/main" id="{62A1635D-96F0-769B-4ECB-70502770ABBC}"/>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4F877767-0342-A344-0462-A0D877FF68F8}"/>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715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1F215D-0D9E-64B3-1F66-E90B87932A89}"/>
              </a:ext>
            </a:extLst>
          </p:cNvPr>
          <p:cNvSpPr>
            <a:spLocks noGrp="1"/>
          </p:cNvSpPr>
          <p:nvPr>
            <p:ph type="title" hasCustomPrompt="1"/>
          </p:nvPr>
        </p:nvSpPr>
        <p:spPr>
          <a:xfrm>
            <a:off x="914400" y="900741"/>
            <a:ext cx="4802372" cy="2788919"/>
          </a:xfrm>
        </p:spPr>
        <p:txBody>
          <a:bodyPr anchor="b">
            <a:normAutofit/>
          </a:bodyPr>
          <a:lstStyle>
            <a:lvl1pPr>
              <a:defRPr sz="4800"/>
            </a:lvl1pPr>
          </a:lstStyle>
          <a:p>
            <a:r>
              <a:rPr lang="en-US"/>
              <a:t>Click to add title</a:t>
            </a:r>
          </a:p>
        </p:txBody>
      </p:sp>
      <p:sp>
        <p:nvSpPr>
          <p:cNvPr id="9" name="Content Placeholder 10">
            <a:extLst>
              <a:ext uri="{FF2B5EF4-FFF2-40B4-BE49-F238E27FC236}">
                <a16:creationId xmlns:a16="http://schemas.microsoft.com/office/drawing/2014/main" id="{E86A4459-11C2-44C6-0173-C666D5AADC1E}"/>
              </a:ext>
            </a:extLst>
          </p:cNvPr>
          <p:cNvSpPr>
            <a:spLocks noGrp="1"/>
          </p:cNvSpPr>
          <p:nvPr>
            <p:ph sz="quarter" idx="11" hasCustomPrompt="1"/>
          </p:nvPr>
        </p:nvSpPr>
        <p:spPr>
          <a:xfrm>
            <a:off x="914400" y="382523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9284EF14-0982-D931-9DD6-ECFE61D5B0F6}"/>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6" name="Frame 5">
            <a:extLst>
              <a:ext uri="{FF2B5EF4-FFF2-40B4-BE49-F238E27FC236}">
                <a16:creationId xmlns:a16="http://schemas.microsoft.com/office/drawing/2014/main" id="{7D7E927E-4F73-5579-4F1D-E13899DEEA0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4906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layout 1">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0" y="2153285"/>
            <a:ext cx="4953001"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6309360" y="2153285"/>
            <a:ext cx="51358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55D7E8F5-692D-24DD-0F8C-9563BA74AAF4}"/>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94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 layou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090F11-94D5-C2A6-0759-3E7541B0993A}"/>
              </a:ext>
            </a:extLst>
          </p:cNvPr>
          <p:cNvSpPr>
            <a:spLocks noGrp="1"/>
          </p:cNvSpPr>
          <p:nvPr>
            <p:ph type="title" hasCustomPrompt="1"/>
          </p:nvPr>
        </p:nvSpPr>
        <p:spPr>
          <a:xfrm>
            <a:off x="929640" y="485113"/>
            <a:ext cx="10515600" cy="1531525"/>
          </a:xfrm>
        </p:spPr>
        <p:txBody>
          <a:bodyPr>
            <a:normAutofit/>
          </a:bodyPr>
          <a:lstStyle>
            <a:lvl1pPr>
              <a:defRPr sz="3600"/>
            </a:lvl1pPr>
          </a:lstStyle>
          <a:p>
            <a:r>
              <a:rPr lang="en-US"/>
              <a:t>Click to add title</a:t>
            </a:r>
          </a:p>
        </p:txBody>
      </p:sp>
      <p:sp>
        <p:nvSpPr>
          <p:cNvPr id="7" name="Rectangle 6">
            <a:extLst>
              <a:ext uri="{FF2B5EF4-FFF2-40B4-BE49-F238E27FC236}">
                <a16:creationId xmlns:a16="http://schemas.microsoft.com/office/drawing/2014/main" id="{10F349F3-2C28-5A44-EDFC-75FD6CA95EAD}"/>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634FD449-C6E0-CF8A-82B2-52438C952C07}"/>
              </a:ext>
            </a:extLst>
          </p:cNvPr>
          <p:cNvSpPr>
            <a:spLocks noGrp="1"/>
          </p:cNvSpPr>
          <p:nvPr>
            <p:ph sz="quarter" idx="10" hasCustomPrompt="1"/>
          </p:nvPr>
        </p:nvSpPr>
        <p:spPr>
          <a:xfrm>
            <a:off x="929641" y="2153285"/>
            <a:ext cx="3261359" cy="3500438"/>
          </a:xfrm>
        </p:spPr>
        <p:txBody>
          <a:bodyPr lIns="91440">
            <a:normAutofit/>
          </a:bodyPr>
          <a:lstStyle>
            <a:lvl1pPr>
              <a:spcBef>
                <a:spcPts val="1000"/>
              </a:spcBef>
              <a:spcAft>
                <a:spcPts val="1200"/>
              </a:spcAft>
              <a:defRPr sz="1800" b="1"/>
            </a:lvl1pPr>
            <a:lvl2pPr>
              <a:spcBef>
                <a:spcPts val="1000"/>
              </a:spcBef>
              <a:spcAft>
                <a:spcPts val="1200"/>
              </a:spcAft>
              <a:defRPr sz="1600" b="1"/>
            </a:lvl2pPr>
            <a:lvl3pPr>
              <a:spcBef>
                <a:spcPts val="1000"/>
              </a:spcBef>
              <a:spcAft>
                <a:spcPts val="1200"/>
              </a:spcAft>
              <a:defRPr sz="1400" b="1"/>
            </a:lvl3pPr>
            <a:lvl4pPr>
              <a:spcBef>
                <a:spcPts val="1000"/>
              </a:spcBef>
              <a:spcAft>
                <a:spcPts val="1200"/>
              </a:spcAft>
              <a:defRPr sz="1200" b="1"/>
            </a:lvl4pPr>
            <a:lvl5pPr>
              <a:spcBef>
                <a:spcPts val="1000"/>
              </a:spcBef>
              <a:spcAft>
                <a:spcPts val="1200"/>
              </a:spcAft>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a:extLst>
              <a:ext uri="{FF2B5EF4-FFF2-40B4-BE49-F238E27FC236}">
                <a16:creationId xmlns:a16="http://schemas.microsoft.com/office/drawing/2014/main" id="{F971E741-6253-D410-B562-50CA5976207A}"/>
              </a:ext>
            </a:extLst>
          </p:cNvPr>
          <p:cNvSpPr>
            <a:spLocks noGrp="1"/>
          </p:cNvSpPr>
          <p:nvPr>
            <p:ph sz="quarter" idx="11" hasCustomPrompt="1"/>
          </p:nvPr>
        </p:nvSpPr>
        <p:spPr>
          <a:xfrm>
            <a:off x="4480560" y="2153285"/>
            <a:ext cx="6964680" cy="3500438"/>
          </a:xfrm>
        </p:spPr>
        <p:txBody>
          <a:bodyPr lIns="91440">
            <a:normAutofit/>
          </a:bodyPr>
          <a:lstStyle>
            <a:lvl1pPr>
              <a:spcBef>
                <a:spcPts val="1000"/>
              </a:spcBef>
              <a:spcAft>
                <a:spcPts val="1200"/>
              </a:spcAft>
              <a:defRPr sz="1800"/>
            </a:lvl1pPr>
            <a:lvl2pPr>
              <a:spcBef>
                <a:spcPts val="1000"/>
              </a:spcBef>
              <a:spcAft>
                <a:spcPts val="1200"/>
              </a:spcAft>
              <a:defRPr sz="1600"/>
            </a:lvl2pPr>
            <a:lvl3pPr>
              <a:spcBef>
                <a:spcPts val="1000"/>
              </a:spcBef>
              <a:spcAft>
                <a:spcPts val="1200"/>
              </a:spcAft>
              <a:defRPr sz="1400"/>
            </a:lvl3pPr>
            <a:lvl4pPr>
              <a:spcBef>
                <a:spcPts val="1000"/>
              </a:spcBef>
              <a:spcAft>
                <a:spcPts val="1200"/>
              </a:spcAft>
              <a:defRPr sz="1200"/>
            </a:lvl4pPr>
            <a:lvl5pPr>
              <a:spcBef>
                <a:spcPts val="1000"/>
              </a:spcBef>
              <a:spcAft>
                <a:spcPts val="12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2" name="Frame 1">
            <a:extLst>
              <a:ext uri="{FF2B5EF4-FFF2-40B4-BE49-F238E27FC236}">
                <a16:creationId xmlns:a16="http://schemas.microsoft.com/office/drawing/2014/main" id="{5C0F1533-3810-C210-9B67-D2F4A1846C23}"/>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816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390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endParaRPr lang="en-US"/>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hf hdr="0" ft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s-edu/DataScienceCapstone_OnlineRetail/tree/main"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archive.ics.uci.edu/dataset/502/online+retail+ii" TargetMode="External"/><Relationship Id="rId5" Type="http://schemas.openxmlformats.org/officeDocument/2006/relationships/hyperlink" Target="https://hyperopt.github.io/hyperopt/" TargetMode="External"/><Relationship Id="rId4" Type="http://schemas.openxmlformats.org/officeDocument/2006/relationships/hyperlink" Target="https://scikit-learn.org/stable/modules/clustering.html"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hyperlink" Target="https://www.linkedin.com/in/edumosada/"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github.com/ds-edu/" TargetMode="External"/><Relationship Id="rId5" Type="http://schemas.openxmlformats.org/officeDocument/2006/relationships/hyperlink" Target="mailto:edu.mosada.jr@gmail.com" TargetMode="External"/><Relationship Id="rId10" Type="http://schemas.microsoft.com/office/2007/relationships/hdphoto" Target="../media/hdphoto4.wdp"/><Relationship Id="rId4" Type="http://schemas.openxmlformats.org/officeDocument/2006/relationships/image" Target="../media/image20.sv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hyperlink" Target="https://archive.ics.uci.edu/dataset/502/online+retail+ii" TargetMode="Externa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 group of people standing in circles&#10;&#10;AI-generated content may be incorrect.">
            <a:extLst>
              <a:ext uri="{FF2B5EF4-FFF2-40B4-BE49-F238E27FC236}">
                <a16:creationId xmlns:a16="http://schemas.microsoft.com/office/drawing/2014/main" id="{C77A2CCD-5A44-1400-44CB-B208CB1B2C22}"/>
              </a:ext>
            </a:extLst>
          </p:cNvPr>
          <p:cNvPicPr>
            <a:picLocks noGrp="1" noChangeAspect="1"/>
          </p:cNvPicPr>
          <p:nvPr>
            <p:ph type="pic" sz="quarter" idx="10"/>
          </p:nvPr>
        </p:nvPicPr>
        <p:blipFill>
          <a:blip r:embed="rId3">
            <a:alphaModFix amt="71000"/>
            <a:extLst>
              <a:ext uri="{BEBA8EAE-BF5A-486C-A8C5-ECC9F3942E4B}">
                <a14:imgProps xmlns:a14="http://schemas.microsoft.com/office/drawing/2010/main">
                  <a14:imgLayer r:embed="rId4">
                    <a14:imgEffect>
                      <a14:colorTemperature colorTemp="5300"/>
                    </a14:imgEffect>
                    <a14:imgEffect>
                      <a14:saturation sat="181000"/>
                    </a14:imgEffect>
                  </a14:imgLayer>
                </a14:imgProps>
              </a:ext>
            </a:extLst>
          </a:blip>
          <a:srcRect t="2931" b="2931"/>
          <a:stretch/>
        </p:blipFill>
        <p:spPr>
          <a:xfrm>
            <a:off x="458788" y="457200"/>
            <a:ext cx="11274425" cy="5943600"/>
          </a:xfrm>
          <a:noFill/>
        </p:spPr>
      </p:pic>
      <p:sp>
        <p:nvSpPr>
          <p:cNvPr id="13" name="Slide Number Placeholder 3" hidden="1">
            <a:extLst>
              <a:ext uri="{FF2B5EF4-FFF2-40B4-BE49-F238E27FC236}">
                <a16:creationId xmlns:a16="http://schemas.microsoft.com/office/drawing/2014/main" id="{39AB7047-635E-3BC2-4952-A7CEFF8F086C}"/>
              </a:ext>
            </a:extLst>
          </p:cNvPr>
          <p:cNvSpPr>
            <a:spLocks noGrp="1"/>
          </p:cNvSpPr>
          <p:nvPr>
            <p:ph type="sldNum" sz="quarter" idx="4294967295"/>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1</a:t>
            </a:fld>
            <a:endParaRPr lang="en-US"/>
          </a:p>
        </p:txBody>
      </p:sp>
      <p:sp>
        <p:nvSpPr>
          <p:cNvPr id="24" name="Rectangle 23">
            <a:extLst>
              <a:ext uri="{FF2B5EF4-FFF2-40B4-BE49-F238E27FC236}">
                <a16:creationId xmlns:a16="http://schemas.microsoft.com/office/drawing/2014/main" id="{6DD1E6E1-E97E-BA23-AA6C-EB23704BA3CB}"/>
              </a:ext>
            </a:extLst>
          </p:cNvPr>
          <p:cNvSpPr/>
          <p:nvPr/>
        </p:nvSpPr>
        <p:spPr>
          <a:xfrm>
            <a:off x="3756991" y="3074503"/>
            <a:ext cx="8435009" cy="1331845"/>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26ABF06-5491-8319-408F-AC9C03E64E1E}"/>
              </a:ext>
            </a:extLst>
          </p:cNvPr>
          <p:cNvSpPr>
            <a:spLocks noGrp="1"/>
          </p:cNvSpPr>
          <p:nvPr>
            <p:ph type="title"/>
          </p:nvPr>
        </p:nvSpPr>
        <p:spPr>
          <a:xfrm>
            <a:off x="2683563" y="898485"/>
            <a:ext cx="9296399" cy="3079029"/>
          </a:xfrm>
        </p:spPr>
        <p:txBody>
          <a:bodyPr anchor="b">
            <a:normAutofit/>
          </a:bodyPr>
          <a:lstStyle/>
          <a:p>
            <a:r>
              <a:rPr lang="en-US" sz="3600">
                <a:solidFill>
                  <a:schemeClr val="bg1"/>
                </a:solidFill>
                <a:latin typeface="Tahoma" panose="020B0604030504040204" pitchFamily="34" charset="0"/>
                <a:ea typeface="Tahoma" panose="020B0604030504040204" pitchFamily="34" charset="0"/>
                <a:cs typeface="Tahoma" panose="020B0604030504040204" pitchFamily="34" charset="0"/>
              </a:rPr>
              <a:t>Customer Segmentation: Online Retail</a:t>
            </a:r>
          </a:p>
        </p:txBody>
      </p:sp>
      <p:sp>
        <p:nvSpPr>
          <p:cNvPr id="25" name="TextBox 24">
            <a:extLst>
              <a:ext uri="{FF2B5EF4-FFF2-40B4-BE49-F238E27FC236}">
                <a16:creationId xmlns:a16="http://schemas.microsoft.com/office/drawing/2014/main" id="{D20C5811-8521-8DEB-6486-16BCE3408D90}"/>
              </a:ext>
            </a:extLst>
          </p:cNvPr>
          <p:cNvSpPr txBox="1"/>
          <p:nvPr/>
        </p:nvSpPr>
        <p:spPr>
          <a:xfrm>
            <a:off x="5119442" y="3856383"/>
            <a:ext cx="6864626" cy="338554"/>
          </a:xfrm>
          <a:prstGeom prst="rect">
            <a:avLst/>
          </a:prstGeom>
          <a:noFill/>
        </p:spPr>
        <p:txBody>
          <a:bodyPr wrap="square" rtlCol="0">
            <a:spAutoFit/>
          </a:bodyPr>
          <a:lstStyle/>
          <a:p>
            <a:pPr algn="r"/>
            <a:r>
              <a:rPr lang="en-US" sz="1600">
                <a:solidFill>
                  <a:schemeClr val="accent4">
                    <a:lumMod val="50000"/>
                  </a:schemeClr>
                </a:solidFill>
                <a:latin typeface="Tahoma" panose="020B0604030504040204" pitchFamily="34" charset="0"/>
                <a:ea typeface="Tahoma" panose="020B0604030504040204" pitchFamily="34" charset="0"/>
                <a:cs typeface="Tahoma" panose="020B0604030504040204" pitchFamily="34" charset="0"/>
              </a:rPr>
              <a:t>A Springboard Capstone Project</a:t>
            </a:r>
          </a:p>
        </p:txBody>
      </p:sp>
      <p:sp>
        <p:nvSpPr>
          <p:cNvPr id="2" name="TextBox 1">
            <a:extLst>
              <a:ext uri="{FF2B5EF4-FFF2-40B4-BE49-F238E27FC236}">
                <a16:creationId xmlns:a16="http://schemas.microsoft.com/office/drawing/2014/main" id="{9A04D71A-0AFE-5A3A-EA33-35C364BD9420}"/>
              </a:ext>
            </a:extLst>
          </p:cNvPr>
          <p:cNvSpPr txBox="1"/>
          <p:nvPr/>
        </p:nvSpPr>
        <p:spPr>
          <a:xfrm>
            <a:off x="9521686" y="4129349"/>
            <a:ext cx="2504661" cy="276999"/>
          </a:xfrm>
          <a:prstGeom prst="rect">
            <a:avLst/>
          </a:prstGeom>
          <a:noFill/>
        </p:spPr>
        <p:txBody>
          <a:bodyPr wrap="square" rtlCol="0">
            <a:spAutoFit/>
          </a:bodyPr>
          <a:lstStyle/>
          <a:p>
            <a:pPr algn="r"/>
            <a:r>
              <a:rPr lang="en-US" sz="1200">
                <a:solidFill>
                  <a:schemeClr val="accent5"/>
                </a:solidFill>
                <a:latin typeface="Tahoma" panose="020B0604030504040204" pitchFamily="34" charset="0"/>
                <a:ea typeface="Tahoma" panose="020B0604030504040204" pitchFamily="34" charset="0"/>
                <a:cs typeface="Tahoma" panose="020B0604030504040204" pitchFamily="34" charset="0"/>
              </a:rPr>
              <a:t>Eduardo Mosada Jr.</a:t>
            </a:r>
          </a:p>
        </p:txBody>
      </p:sp>
    </p:spTree>
    <p:extLst>
      <p:ext uri="{BB962C8B-B14F-4D97-AF65-F5344CB8AC3E}">
        <p14:creationId xmlns:p14="http://schemas.microsoft.com/office/powerpoint/2010/main" val="386508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36873-B54B-E34F-8451-889C91B44A9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58A77F-E61D-73FB-DAF9-E2A78502B005}"/>
              </a:ext>
            </a:extLst>
          </p:cNvPr>
          <p:cNvSpPr>
            <a:spLocks noGrp="1"/>
          </p:cNvSpPr>
          <p:nvPr>
            <p:ph type="title"/>
          </p:nvPr>
        </p:nvSpPr>
        <p:spPr>
          <a:xfrm>
            <a:off x="914399" y="971550"/>
            <a:ext cx="5461001" cy="5078095"/>
          </a:xfrm>
        </p:spPr>
        <p:txBody>
          <a:bodyPr/>
          <a:lstStyle/>
          <a:p>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A414F2B0-0046-6121-325C-1DCC6F19FC74}"/>
              </a:ext>
            </a:extLst>
          </p:cNvPr>
          <p:cNvSpPr txBox="1"/>
          <p:nvPr/>
        </p:nvSpPr>
        <p:spPr>
          <a:xfrm>
            <a:off x="610017" y="455813"/>
            <a:ext cx="5461001" cy="307777"/>
          </a:xfrm>
          <a:prstGeom prst="rect">
            <a:avLst/>
          </a:prstGeom>
          <a:noFill/>
        </p:spPr>
        <p:txBody>
          <a:bodyPr wrap="square" rtlCol="0">
            <a:spAutoFit/>
          </a:bodyPr>
          <a:lstStyle/>
          <a:p>
            <a:r>
              <a:rPr lang="en-US" sz="14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Modeling cont’d.</a:t>
            </a:r>
            <a:endParaRPr lang="en-US" sz="1400">
              <a:solidFill>
                <a:schemeClr val="tx1">
                  <a:lumMod val="50000"/>
                  <a:lumOff val="50000"/>
                </a:schemeClr>
              </a:solidFill>
            </a:endParaRPr>
          </a:p>
        </p:txBody>
      </p:sp>
      <p:sp>
        <p:nvSpPr>
          <p:cNvPr id="20" name="TextBox 19">
            <a:extLst>
              <a:ext uri="{FF2B5EF4-FFF2-40B4-BE49-F238E27FC236}">
                <a16:creationId xmlns:a16="http://schemas.microsoft.com/office/drawing/2014/main" id="{AA26C76D-88CB-C4BC-2567-24587F1D1028}"/>
              </a:ext>
            </a:extLst>
          </p:cNvPr>
          <p:cNvSpPr txBox="1"/>
          <p:nvPr/>
        </p:nvSpPr>
        <p:spPr>
          <a:xfrm>
            <a:off x="610017" y="854962"/>
            <a:ext cx="6161844" cy="276999"/>
          </a:xfrm>
          <a:prstGeom prst="rect">
            <a:avLst/>
          </a:prstGeom>
          <a:solidFill>
            <a:schemeClr val="accent5"/>
          </a:solidFill>
        </p:spPr>
        <p:txBody>
          <a:bodyPr wrap="square" rtlCol="0">
            <a:spAutoFit/>
          </a:bodyPr>
          <a:lstStyle/>
          <a:p>
            <a:r>
              <a:rPr lang="en-US" sz="1200">
                <a:solidFill>
                  <a:schemeClr val="bg1"/>
                </a:solidFill>
                <a:latin typeface="Tahoma" panose="020B0604030504040204" pitchFamily="34" charset="0"/>
                <a:ea typeface="Tahoma" panose="020B0604030504040204" pitchFamily="34" charset="0"/>
                <a:cs typeface="Tahoma" panose="020B0604030504040204" pitchFamily="34" charset="0"/>
              </a:rPr>
              <a:t>Cluster Analysis</a:t>
            </a:r>
            <a:endParaRPr lang="en-US" sz="1200">
              <a:solidFill>
                <a:schemeClr val="bg1"/>
              </a:solidFill>
            </a:endParaRPr>
          </a:p>
        </p:txBody>
      </p:sp>
      <p:sp>
        <p:nvSpPr>
          <p:cNvPr id="10" name="TextBox 9">
            <a:extLst>
              <a:ext uri="{FF2B5EF4-FFF2-40B4-BE49-F238E27FC236}">
                <a16:creationId xmlns:a16="http://schemas.microsoft.com/office/drawing/2014/main" id="{A36CD379-5F8C-4323-F445-8B6231704B4B}"/>
              </a:ext>
            </a:extLst>
          </p:cNvPr>
          <p:cNvSpPr txBox="1"/>
          <p:nvPr/>
        </p:nvSpPr>
        <p:spPr>
          <a:xfrm>
            <a:off x="7036904" y="857000"/>
            <a:ext cx="4342882" cy="276999"/>
          </a:xfrm>
          <a:prstGeom prst="rect">
            <a:avLst/>
          </a:prstGeom>
          <a:solidFill>
            <a:schemeClr val="accent5"/>
          </a:solidFill>
        </p:spPr>
        <p:txBody>
          <a:bodyPr wrap="square" rtlCol="0">
            <a:spAutoFit/>
          </a:bodyPr>
          <a:lstStyle/>
          <a:p>
            <a:r>
              <a:rPr lang="en-US" sz="1200">
                <a:solidFill>
                  <a:schemeClr val="bg1"/>
                </a:solidFill>
                <a:latin typeface="Tahoma" panose="020B0604030504040204" pitchFamily="34" charset="0"/>
                <a:ea typeface="Tahoma" panose="020B0604030504040204" pitchFamily="34" charset="0"/>
                <a:cs typeface="Tahoma" panose="020B0604030504040204" pitchFamily="34" charset="0"/>
              </a:rPr>
              <a:t>Assigning Labels</a:t>
            </a:r>
            <a:endParaRPr lang="en-US" sz="1200">
              <a:solidFill>
                <a:schemeClr val="bg1"/>
              </a:solidFill>
            </a:endParaRPr>
          </a:p>
        </p:txBody>
      </p:sp>
      <p:pic>
        <p:nvPicPr>
          <p:cNvPr id="3" name="Picture 2" descr="A group of cluster diagrams&#10;&#10;AI-generated content may be incorrect.">
            <a:extLst>
              <a:ext uri="{FF2B5EF4-FFF2-40B4-BE49-F238E27FC236}">
                <a16:creationId xmlns:a16="http://schemas.microsoft.com/office/drawing/2014/main" id="{E3641421-3637-9EED-AC4E-1D17A14B0FB9}"/>
              </a:ext>
            </a:extLst>
          </p:cNvPr>
          <p:cNvPicPr>
            <a:picLocks noChangeAspect="1"/>
          </p:cNvPicPr>
          <p:nvPr/>
        </p:nvPicPr>
        <p:blipFill>
          <a:blip r:embed="rId3"/>
          <a:stretch>
            <a:fillRect/>
          </a:stretch>
        </p:blipFill>
        <p:spPr>
          <a:xfrm>
            <a:off x="405130" y="1400502"/>
            <a:ext cx="6419740" cy="4976428"/>
          </a:xfrm>
          <a:prstGeom prst="rect">
            <a:avLst/>
          </a:prstGeom>
        </p:spPr>
      </p:pic>
      <p:sp>
        <p:nvSpPr>
          <p:cNvPr id="11" name="TextBox 10">
            <a:extLst>
              <a:ext uri="{FF2B5EF4-FFF2-40B4-BE49-F238E27FC236}">
                <a16:creationId xmlns:a16="http://schemas.microsoft.com/office/drawing/2014/main" id="{A56955AA-6841-1415-BD3A-03B58906C7F2}"/>
              </a:ext>
            </a:extLst>
          </p:cNvPr>
          <p:cNvSpPr txBox="1"/>
          <p:nvPr/>
        </p:nvSpPr>
        <p:spPr>
          <a:xfrm>
            <a:off x="7036905" y="1400502"/>
            <a:ext cx="3637722" cy="3754874"/>
          </a:xfrm>
          <a:prstGeom prst="rect">
            <a:avLst/>
          </a:prstGeom>
          <a:noFill/>
        </p:spPr>
        <p:txBody>
          <a:bodyPr wrap="square">
            <a:spAutoFit/>
          </a:bodyPr>
          <a:lstStyle/>
          <a:p>
            <a:pPr algn="l">
              <a:buNone/>
            </a:pPr>
            <a:r>
              <a:rPr lang="en-US" sz="1400" b="0" i="0">
                <a:solidFill>
                  <a:schemeClr val="tx1">
                    <a:lumMod val="50000"/>
                    <a:lumOff val="50000"/>
                  </a:schemeClr>
                </a:solidFill>
                <a:effectLst/>
                <a:latin typeface="-apple-system"/>
              </a:rPr>
              <a:t>Cluster 0: </a:t>
            </a:r>
            <a:r>
              <a:rPr lang="en-US" sz="1400" b="1" i="1">
                <a:solidFill>
                  <a:schemeClr val="tx1">
                    <a:lumMod val="50000"/>
                    <a:lumOff val="50000"/>
                  </a:schemeClr>
                </a:solidFill>
                <a:effectLst/>
                <a:latin typeface="-apple-system"/>
              </a:rPr>
              <a:t>Moderate</a:t>
            </a:r>
          </a:p>
          <a:p>
            <a:pPr algn="l">
              <a:buNone/>
            </a:pPr>
            <a:endParaRPr lang="en-US" sz="1400" b="0" i="0">
              <a:solidFill>
                <a:schemeClr val="tx1">
                  <a:lumMod val="50000"/>
                  <a:lumOff val="50000"/>
                </a:schemeClr>
              </a:solidFill>
              <a:effectLst/>
              <a:latin typeface="-apple-system"/>
            </a:endParaRPr>
          </a:p>
          <a:p>
            <a:pPr marL="285750" indent="-285750" algn="l">
              <a:buFont typeface="Wingdings" panose="05000000000000000000" pitchFamily="2" charset="2"/>
              <a:buChar char="§"/>
            </a:pPr>
            <a:r>
              <a:rPr lang="en-US" sz="1400" b="0" i="0">
                <a:solidFill>
                  <a:schemeClr val="tx1">
                    <a:lumMod val="50000"/>
                    <a:lumOff val="50000"/>
                  </a:schemeClr>
                </a:solidFill>
                <a:effectLst/>
                <a:latin typeface="-apple-system"/>
              </a:rPr>
              <a:t>Moderately frequent buyers </a:t>
            </a:r>
          </a:p>
          <a:p>
            <a:pPr marL="285750" indent="-285750" algn="l">
              <a:buFont typeface="Wingdings" panose="05000000000000000000" pitchFamily="2" charset="2"/>
              <a:buChar char="§"/>
            </a:pPr>
            <a:r>
              <a:rPr lang="en-US" sz="1400" b="0" i="0">
                <a:solidFill>
                  <a:schemeClr val="tx1">
                    <a:lumMod val="50000"/>
                    <a:lumOff val="50000"/>
                  </a:schemeClr>
                </a:solidFill>
                <a:effectLst/>
                <a:latin typeface="-apple-system"/>
              </a:rPr>
              <a:t>Not necessarily high spenders</a:t>
            </a:r>
          </a:p>
          <a:p>
            <a:pPr marL="285750" indent="-285750" algn="l">
              <a:buFont typeface="Wingdings" panose="05000000000000000000" pitchFamily="2" charset="2"/>
              <a:buChar char="§"/>
            </a:pPr>
            <a:r>
              <a:rPr lang="en-US" sz="1400" b="0" i="0">
                <a:solidFill>
                  <a:schemeClr val="tx1">
                    <a:lumMod val="50000"/>
                    <a:lumOff val="50000"/>
                  </a:schemeClr>
                </a:solidFill>
                <a:effectLst/>
                <a:latin typeface="-apple-system"/>
              </a:rPr>
              <a:t>Majority made recent purchases</a:t>
            </a:r>
          </a:p>
          <a:p>
            <a:pPr algn="l">
              <a:buNone/>
            </a:pPr>
            <a:endParaRPr lang="en-US" sz="1400">
              <a:solidFill>
                <a:schemeClr val="tx1">
                  <a:lumMod val="50000"/>
                  <a:lumOff val="50000"/>
                </a:schemeClr>
              </a:solidFill>
              <a:latin typeface="-apple-system"/>
            </a:endParaRPr>
          </a:p>
          <a:p>
            <a:pPr algn="l">
              <a:buNone/>
            </a:pPr>
            <a:r>
              <a:rPr lang="en-US" sz="1400" b="0" i="0">
                <a:solidFill>
                  <a:schemeClr val="tx1">
                    <a:lumMod val="50000"/>
                    <a:lumOff val="50000"/>
                  </a:schemeClr>
                </a:solidFill>
                <a:effectLst/>
                <a:latin typeface="-apple-system"/>
              </a:rPr>
              <a:t>Cluster 1: </a:t>
            </a:r>
            <a:r>
              <a:rPr lang="en-US" sz="1400" b="1" i="1">
                <a:solidFill>
                  <a:schemeClr val="tx1">
                    <a:lumMod val="50000"/>
                    <a:lumOff val="50000"/>
                  </a:schemeClr>
                </a:solidFill>
                <a:effectLst/>
                <a:latin typeface="-apple-system"/>
              </a:rPr>
              <a:t>Loyal</a:t>
            </a:r>
          </a:p>
          <a:p>
            <a:pPr algn="l">
              <a:buNone/>
            </a:pPr>
            <a:endParaRPr lang="en-US" sz="1400" b="0" i="0">
              <a:solidFill>
                <a:schemeClr val="tx1">
                  <a:lumMod val="50000"/>
                  <a:lumOff val="50000"/>
                </a:schemeClr>
              </a:solidFill>
              <a:effectLst/>
              <a:latin typeface="-apple-system"/>
            </a:endParaRPr>
          </a:p>
          <a:p>
            <a:pPr marL="285750" indent="-285750" algn="l">
              <a:buFont typeface="Wingdings" panose="05000000000000000000" pitchFamily="2" charset="2"/>
              <a:buChar char="§"/>
            </a:pPr>
            <a:r>
              <a:rPr lang="en-US" sz="1400" b="0" i="0">
                <a:solidFill>
                  <a:schemeClr val="tx1">
                    <a:lumMod val="50000"/>
                    <a:lumOff val="50000"/>
                  </a:schemeClr>
                </a:solidFill>
                <a:effectLst/>
                <a:latin typeface="-apple-system"/>
              </a:rPr>
              <a:t>Frequent </a:t>
            </a:r>
            <a:r>
              <a:rPr lang="en-US" sz="1400">
                <a:solidFill>
                  <a:schemeClr val="tx1">
                    <a:lumMod val="50000"/>
                    <a:lumOff val="50000"/>
                  </a:schemeClr>
                </a:solidFill>
                <a:latin typeface="-apple-system"/>
              </a:rPr>
              <a:t>buyers</a:t>
            </a:r>
            <a:endParaRPr lang="en-US" sz="1400" b="0" i="0">
              <a:solidFill>
                <a:schemeClr val="tx1">
                  <a:lumMod val="50000"/>
                  <a:lumOff val="50000"/>
                </a:schemeClr>
              </a:solidFill>
              <a:effectLst/>
              <a:latin typeface="-apple-system"/>
            </a:endParaRPr>
          </a:p>
          <a:p>
            <a:pPr marL="285750" indent="-285750" algn="l">
              <a:buFont typeface="Wingdings" panose="05000000000000000000" pitchFamily="2" charset="2"/>
              <a:buChar char="§"/>
            </a:pPr>
            <a:r>
              <a:rPr lang="en-US" sz="1400" b="0" i="0">
                <a:solidFill>
                  <a:schemeClr val="tx1">
                    <a:lumMod val="50000"/>
                    <a:lumOff val="50000"/>
                  </a:schemeClr>
                </a:solidFill>
                <a:effectLst/>
                <a:latin typeface="-apple-system"/>
              </a:rPr>
              <a:t>High spenders </a:t>
            </a:r>
          </a:p>
          <a:p>
            <a:pPr marL="285750" indent="-285750" algn="l">
              <a:buFont typeface="Wingdings" panose="05000000000000000000" pitchFamily="2" charset="2"/>
              <a:buChar char="§"/>
            </a:pPr>
            <a:r>
              <a:rPr lang="en-US" sz="1400" b="0" i="0">
                <a:solidFill>
                  <a:schemeClr val="tx1">
                    <a:lumMod val="50000"/>
                    <a:lumOff val="50000"/>
                  </a:schemeClr>
                </a:solidFill>
                <a:effectLst/>
                <a:latin typeface="-apple-system"/>
              </a:rPr>
              <a:t>Majority made recent purchases</a:t>
            </a:r>
          </a:p>
          <a:p>
            <a:pPr algn="l">
              <a:buNone/>
            </a:pPr>
            <a:endParaRPr lang="en-US" sz="1400" b="0" i="0">
              <a:solidFill>
                <a:schemeClr val="tx1">
                  <a:lumMod val="50000"/>
                  <a:lumOff val="50000"/>
                </a:schemeClr>
              </a:solidFill>
              <a:effectLst/>
              <a:latin typeface="-apple-system"/>
            </a:endParaRPr>
          </a:p>
          <a:p>
            <a:pPr algn="l">
              <a:buNone/>
            </a:pPr>
            <a:r>
              <a:rPr lang="en-US" sz="1400" b="0" i="0">
                <a:solidFill>
                  <a:schemeClr val="tx1">
                    <a:lumMod val="50000"/>
                    <a:lumOff val="50000"/>
                  </a:schemeClr>
                </a:solidFill>
                <a:effectLst/>
                <a:latin typeface="-apple-system"/>
              </a:rPr>
              <a:t>Cluster 2: </a:t>
            </a:r>
            <a:r>
              <a:rPr lang="en-US" sz="1400" b="1" i="1">
                <a:solidFill>
                  <a:schemeClr val="tx1">
                    <a:lumMod val="50000"/>
                    <a:lumOff val="50000"/>
                  </a:schemeClr>
                </a:solidFill>
                <a:effectLst/>
                <a:latin typeface="-apple-system"/>
              </a:rPr>
              <a:t>At-Risk</a:t>
            </a:r>
          </a:p>
          <a:p>
            <a:pPr algn="l">
              <a:buNone/>
            </a:pPr>
            <a:endParaRPr lang="en-US" sz="1400" b="1" i="1">
              <a:solidFill>
                <a:schemeClr val="tx1">
                  <a:lumMod val="50000"/>
                  <a:lumOff val="50000"/>
                </a:schemeClr>
              </a:solidFill>
              <a:effectLst/>
              <a:latin typeface="-apple-system"/>
            </a:endParaRPr>
          </a:p>
          <a:p>
            <a:pPr marL="285750" indent="-285750" algn="l">
              <a:buFont typeface="Wingdings" panose="05000000000000000000" pitchFamily="2" charset="2"/>
              <a:buChar char="§"/>
            </a:pPr>
            <a:r>
              <a:rPr lang="en-US" sz="1400" b="0" i="0">
                <a:solidFill>
                  <a:schemeClr val="tx1">
                    <a:lumMod val="50000"/>
                    <a:lumOff val="50000"/>
                  </a:schemeClr>
                </a:solidFill>
                <a:effectLst/>
                <a:latin typeface="-apple-system"/>
              </a:rPr>
              <a:t>Least active recently</a:t>
            </a:r>
          </a:p>
          <a:p>
            <a:pPr marL="285750" indent="-285750" algn="l">
              <a:buFont typeface="Wingdings" panose="05000000000000000000" pitchFamily="2" charset="2"/>
              <a:buChar char="§"/>
            </a:pPr>
            <a:r>
              <a:rPr lang="en-US" sz="1400">
                <a:solidFill>
                  <a:schemeClr val="tx1">
                    <a:lumMod val="50000"/>
                    <a:lumOff val="50000"/>
                  </a:schemeClr>
                </a:solidFill>
                <a:latin typeface="-apple-system"/>
              </a:rPr>
              <a:t>Less</a:t>
            </a:r>
            <a:r>
              <a:rPr lang="en-US" sz="1400" b="0" i="0">
                <a:solidFill>
                  <a:schemeClr val="tx1">
                    <a:lumMod val="50000"/>
                    <a:lumOff val="50000"/>
                  </a:schemeClr>
                </a:solidFill>
                <a:effectLst/>
                <a:latin typeface="-apple-system"/>
              </a:rPr>
              <a:t> frequent buyers </a:t>
            </a:r>
          </a:p>
          <a:p>
            <a:pPr marL="285750" indent="-285750" algn="l">
              <a:buFont typeface="Wingdings" panose="05000000000000000000" pitchFamily="2" charset="2"/>
              <a:buChar char="§"/>
            </a:pPr>
            <a:r>
              <a:rPr lang="en-US" sz="1400">
                <a:solidFill>
                  <a:schemeClr val="tx1">
                    <a:lumMod val="50000"/>
                    <a:lumOff val="50000"/>
                  </a:schemeClr>
                </a:solidFill>
                <a:latin typeface="-apple-system"/>
              </a:rPr>
              <a:t>L</a:t>
            </a:r>
            <a:r>
              <a:rPr lang="en-US" sz="1400" b="0" i="0">
                <a:solidFill>
                  <a:schemeClr val="tx1">
                    <a:lumMod val="50000"/>
                    <a:lumOff val="50000"/>
                  </a:schemeClr>
                </a:solidFill>
                <a:effectLst/>
                <a:latin typeface="-apple-system"/>
              </a:rPr>
              <a:t>ow-spenders</a:t>
            </a:r>
          </a:p>
        </p:txBody>
      </p:sp>
    </p:spTree>
    <p:extLst>
      <p:ext uri="{BB962C8B-B14F-4D97-AF65-F5344CB8AC3E}">
        <p14:creationId xmlns:p14="http://schemas.microsoft.com/office/powerpoint/2010/main" val="3385925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FFEE9-1D37-8CE0-B0C4-FFA18F67DB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707A94-A46F-4474-E377-910EB64159AE}"/>
              </a:ext>
            </a:extLst>
          </p:cNvPr>
          <p:cNvSpPr>
            <a:spLocks noGrp="1"/>
          </p:cNvSpPr>
          <p:nvPr>
            <p:ph type="title"/>
          </p:nvPr>
        </p:nvSpPr>
        <p:spPr>
          <a:xfrm>
            <a:off x="914399" y="971550"/>
            <a:ext cx="5784575" cy="5078095"/>
          </a:xfrm>
        </p:spPr>
        <p:txBody>
          <a:bodyPr/>
          <a:lstStyle/>
          <a:p>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8EDDF0E4-0C5D-84BE-3C95-E31D8EF46C6A}"/>
              </a:ext>
            </a:extLst>
          </p:cNvPr>
          <p:cNvSpPr txBox="1"/>
          <p:nvPr/>
        </p:nvSpPr>
        <p:spPr>
          <a:xfrm>
            <a:off x="610017" y="1032762"/>
            <a:ext cx="3719164" cy="276999"/>
          </a:xfrm>
          <a:prstGeom prst="rect">
            <a:avLst/>
          </a:prstGeom>
          <a:solidFill>
            <a:schemeClr val="accent5"/>
          </a:solidFill>
        </p:spPr>
        <p:txBody>
          <a:bodyPr wrap="square" rtlCol="0">
            <a:spAutoFit/>
          </a:bodyPr>
          <a:lstStyle/>
          <a:p>
            <a:r>
              <a:rPr lang="en-US" sz="1200">
                <a:solidFill>
                  <a:schemeClr val="bg1"/>
                </a:solidFill>
                <a:latin typeface="Tahoma" panose="020B0604030504040204" pitchFamily="34" charset="0"/>
                <a:ea typeface="Tahoma" panose="020B0604030504040204" pitchFamily="34" charset="0"/>
                <a:cs typeface="Tahoma" panose="020B0604030504040204" pitchFamily="34" charset="0"/>
              </a:rPr>
              <a:t>Customer Segmentation</a:t>
            </a:r>
            <a:endParaRPr lang="en-US" sz="1200">
              <a:solidFill>
                <a:schemeClr val="bg1"/>
              </a:solidFill>
            </a:endParaRPr>
          </a:p>
        </p:txBody>
      </p:sp>
      <p:sp>
        <p:nvSpPr>
          <p:cNvPr id="10" name="TextBox 9">
            <a:extLst>
              <a:ext uri="{FF2B5EF4-FFF2-40B4-BE49-F238E27FC236}">
                <a16:creationId xmlns:a16="http://schemas.microsoft.com/office/drawing/2014/main" id="{294650EB-CC2A-FB2C-0C1F-11EF4713D53D}"/>
              </a:ext>
            </a:extLst>
          </p:cNvPr>
          <p:cNvSpPr txBox="1"/>
          <p:nvPr/>
        </p:nvSpPr>
        <p:spPr>
          <a:xfrm>
            <a:off x="4633563" y="1077212"/>
            <a:ext cx="6995220" cy="276999"/>
          </a:xfrm>
          <a:prstGeom prst="rect">
            <a:avLst/>
          </a:prstGeom>
          <a:solidFill>
            <a:schemeClr val="accent5"/>
          </a:solidFill>
        </p:spPr>
        <p:txBody>
          <a:bodyPr wrap="square" rtlCol="0">
            <a:spAutoFit/>
          </a:bodyPr>
          <a:lstStyle/>
          <a:p>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Customer Segmentation Analysis and Initial Recommendations</a:t>
            </a:r>
            <a:endParaRPr lang="en-US" sz="1200" dirty="0">
              <a:solidFill>
                <a:schemeClr val="bg1"/>
              </a:solidFill>
            </a:endParaRPr>
          </a:p>
        </p:txBody>
      </p:sp>
      <p:pic>
        <p:nvPicPr>
          <p:cNvPr id="5" name="Picture 4" descr="A graph of a customer segment&#10;&#10;AI-generated content may be incorrect.">
            <a:extLst>
              <a:ext uri="{FF2B5EF4-FFF2-40B4-BE49-F238E27FC236}">
                <a16:creationId xmlns:a16="http://schemas.microsoft.com/office/drawing/2014/main" id="{D0B7EF8A-D8AC-CDBE-D854-61F25390DBAA}"/>
              </a:ext>
            </a:extLst>
          </p:cNvPr>
          <p:cNvPicPr>
            <a:picLocks noChangeAspect="1"/>
          </p:cNvPicPr>
          <p:nvPr/>
        </p:nvPicPr>
        <p:blipFill>
          <a:blip r:embed="rId3"/>
          <a:stretch>
            <a:fillRect/>
          </a:stretch>
        </p:blipFill>
        <p:spPr>
          <a:xfrm>
            <a:off x="417442" y="1299349"/>
            <a:ext cx="3988906" cy="2474132"/>
          </a:xfrm>
          <a:prstGeom prst="rect">
            <a:avLst/>
          </a:prstGeom>
        </p:spPr>
      </p:pic>
      <p:pic>
        <p:nvPicPr>
          <p:cNvPr id="8" name="Picture 7" descr="A chart of a customer segment&#10;&#10;AI-generated content may be incorrect.">
            <a:extLst>
              <a:ext uri="{FF2B5EF4-FFF2-40B4-BE49-F238E27FC236}">
                <a16:creationId xmlns:a16="http://schemas.microsoft.com/office/drawing/2014/main" id="{B13BE2DF-2A7B-22D6-F13C-CC520E10E195}"/>
              </a:ext>
            </a:extLst>
          </p:cNvPr>
          <p:cNvPicPr>
            <a:picLocks noChangeAspect="1"/>
          </p:cNvPicPr>
          <p:nvPr/>
        </p:nvPicPr>
        <p:blipFill>
          <a:blip r:embed="rId4"/>
          <a:stretch>
            <a:fillRect/>
          </a:stretch>
        </p:blipFill>
        <p:spPr>
          <a:xfrm>
            <a:off x="666466" y="3839269"/>
            <a:ext cx="3662715" cy="2534984"/>
          </a:xfrm>
          <a:prstGeom prst="rect">
            <a:avLst/>
          </a:prstGeom>
          <a:ln w="25400">
            <a:solidFill>
              <a:schemeClr val="bg2">
                <a:lumMod val="90000"/>
              </a:schemeClr>
            </a:solidFill>
          </a:ln>
        </p:spPr>
      </p:pic>
      <p:graphicFrame>
        <p:nvGraphicFramePr>
          <p:cNvPr id="9" name="Table 8">
            <a:extLst>
              <a:ext uri="{FF2B5EF4-FFF2-40B4-BE49-F238E27FC236}">
                <a16:creationId xmlns:a16="http://schemas.microsoft.com/office/drawing/2014/main" id="{788D8B2A-CAC1-FE4A-E4EF-39072028049B}"/>
              </a:ext>
            </a:extLst>
          </p:cNvPr>
          <p:cNvGraphicFramePr>
            <a:graphicFrameLocks noGrp="1"/>
          </p:cNvGraphicFramePr>
          <p:nvPr>
            <p:extLst>
              <p:ext uri="{D42A27DB-BD31-4B8C-83A1-F6EECF244321}">
                <p14:modId xmlns:p14="http://schemas.microsoft.com/office/powerpoint/2010/main" val="3189840774"/>
              </p:ext>
            </p:extLst>
          </p:nvPr>
        </p:nvGraphicFramePr>
        <p:xfrm>
          <a:off x="4654281" y="1419999"/>
          <a:ext cx="6938210" cy="4954917"/>
        </p:xfrm>
        <a:graphic>
          <a:graphicData uri="http://schemas.openxmlformats.org/drawingml/2006/table">
            <a:tbl>
              <a:tblPr firstRow="1" bandRow="1">
                <a:tableStyleId>{5FD0F851-EC5A-4D38-B0AD-8093EC10F338}</a:tableStyleId>
              </a:tblPr>
              <a:tblGrid>
                <a:gridCol w="846858">
                  <a:extLst>
                    <a:ext uri="{9D8B030D-6E8A-4147-A177-3AD203B41FA5}">
                      <a16:colId xmlns:a16="http://schemas.microsoft.com/office/drawing/2014/main" val="2855162439"/>
                    </a:ext>
                  </a:extLst>
                </a:gridCol>
                <a:gridCol w="1874216">
                  <a:extLst>
                    <a:ext uri="{9D8B030D-6E8A-4147-A177-3AD203B41FA5}">
                      <a16:colId xmlns:a16="http://schemas.microsoft.com/office/drawing/2014/main" val="1461598899"/>
                    </a:ext>
                  </a:extLst>
                </a:gridCol>
                <a:gridCol w="4217136">
                  <a:extLst>
                    <a:ext uri="{9D8B030D-6E8A-4147-A177-3AD203B41FA5}">
                      <a16:colId xmlns:a16="http://schemas.microsoft.com/office/drawing/2014/main" val="2021404489"/>
                    </a:ext>
                  </a:extLst>
                </a:gridCol>
              </a:tblGrid>
              <a:tr h="222119">
                <a:tc>
                  <a:txBody>
                    <a:bodyPr/>
                    <a:lstStyle/>
                    <a:p>
                      <a:pPr algn="ctr"/>
                      <a:r>
                        <a:rPr lang="en-US" sz="900" b="1">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Segment</a:t>
                      </a:r>
                    </a:p>
                  </a:txBody>
                  <a:tcPr/>
                </a:tc>
                <a:tc>
                  <a:txBody>
                    <a:bodyPr/>
                    <a:lstStyle/>
                    <a:p>
                      <a:pPr algn="ctr"/>
                      <a:r>
                        <a:rPr lang="en-US" sz="9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Description</a:t>
                      </a:r>
                    </a:p>
                  </a:txBody>
                  <a:tcPr/>
                </a:tc>
                <a:tc>
                  <a:txBody>
                    <a:bodyPr/>
                    <a:lstStyle/>
                    <a:p>
                      <a:pPr algn="ctr"/>
                      <a:r>
                        <a:rPr lang="en-US" sz="9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Recommendations</a:t>
                      </a:r>
                    </a:p>
                  </a:txBody>
                  <a:tcPr/>
                </a:tc>
                <a:extLst>
                  <a:ext uri="{0D108BD9-81ED-4DB2-BD59-A6C34878D82A}">
                    <a16:rowId xmlns:a16="http://schemas.microsoft.com/office/drawing/2014/main" val="272517541"/>
                  </a:ext>
                </a:extLst>
              </a:tr>
              <a:tr h="959501">
                <a:tc>
                  <a:txBody>
                    <a:bodyPr/>
                    <a:lstStyle/>
                    <a:p>
                      <a:r>
                        <a:rPr lang="en-US" sz="900" b="1">
                          <a:latin typeface="Tahoma" panose="020B0604030504040204" pitchFamily="34" charset="0"/>
                          <a:ea typeface="Tahoma" panose="020B0604030504040204" pitchFamily="34" charset="0"/>
                          <a:cs typeface="Tahoma" panose="020B0604030504040204" pitchFamily="34" charset="0"/>
                        </a:rPr>
                        <a:t>MODERATE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Moderately frequent buyers that are not necessarily high spenders. Majority in this segment made recent purchases.</a:t>
                      </a:r>
                    </a:p>
                  </a:txBody>
                  <a:tcPr/>
                </a:tc>
                <a:tc>
                  <a:txBody>
                    <a:bodyPr/>
                    <a:lstStyle/>
                    <a:p>
                      <a:pPr marL="228600" indent="-22860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Offer subscription on frequently bought items (whenever applicable)</a:t>
                      </a:r>
                    </a:p>
                    <a:p>
                      <a:pPr marL="228600" indent="-22860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Recommend "Frequently bought together" items</a:t>
                      </a:r>
                    </a:p>
                    <a:p>
                      <a:pPr marL="228600" indent="-22860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Implement customer retention and loyalty programs</a:t>
                      </a:r>
                    </a:p>
                  </a:txBody>
                  <a:tcPr/>
                </a:tc>
                <a:extLst>
                  <a:ext uri="{0D108BD9-81ED-4DB2-BD59-A6C34878D82A}">
                    <a16:rowId xmlns:a16="http://schemas.microsoft.com/office/drawing/2014/main" val="2441531794"/>
                  </a:ext>
                </a:extLst>
              </a:tr>
              <a:tr h="971316">
                <a:tc>
                  <a:txBody>
                    <a:bodyPr/>
                    <a:lstStyle/>
                    <a:p>
                      <a:r>
                        <a:rPr lang="en-US" sz="900" b="1">
                          <a:latin typeface="Tahoma" panose="020B0604030504040204" pitchFamily="34" charset="0"/>
                          <a:ea typeface="Tahoma" panose="020B0604030504040204" pitchFamily="34" charset="0"/>
                          <a:cs typeface="Tahoma" panose="020B0604030504040204" pitchFamily="34" charset="0"/>
                        </a:rPr>
                        <a:t>AT-RISK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Least active segment.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Less frequent buyers who are low-spenders and have minimal recent purchases.</a:t>
                      </a:r>
                    </a:p>
                  </a:txBody>
                  <a:tcPr/>
                </a:tc>
                <a:tc>
                  <a:txBody>
                    <a:bodyPr/>
                    <a:lstStyle/>
                    <a:p>
                      <a:pPr marL="171450" indent="-171450">
                        <a:buFont typeface="Wingdings" panose="05000000000000000000" pitchFamily="2" charset="2"/>
                        <a:buChar char="§"/>
                      </a:pPr>
                      <a:r>
                        <a:rPr lang="en-US" sz="9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Requires attention and re-engaging</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Perform sentiment analysis. Send surveys and ask for reviews or feedback. Identify areas for improvement to enhance the overall buying experience </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Whenever possible, drop small rewards, such as reactivation bonuses or discounts on their next purchase. </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Tease or entice with the benefits of becoming active or loyal customers </a:t>
                      </a:r>
                    </a:p>
                  </a:txBody>
                  <a:tcPr/>
                </a:tc>
                <a:extLst>
                  <a:ext uri="{0D108BD9-81ED-4DB2-BD59-A6C34878D82A}">
                    <a16:rowId xmlns:a16="http://schemas.microsoft.com/office/drawing/2014/main" val="3620181083"/>
                  </a:ext>
                </a:extLst>
              </a:tr>
              <a:tr h="676978">
                <a:tc>
                  <a:txBody>
                    <a:bodyPr/>
                    <a:lstStyle/>
                    <a:p>
                      <a:r>
                        <a:rPr lang="en-US" sz="900" b="1">
                          <a:latin typeface="Tahoma" panose="020B0604030504040204" pitchFamily="34" charset="0"/>
                          <a:ea typeface="Tahoma" panose="020B0604030504040204" pitchFamily="34" charset="0"/>
                          <a:cs typeface="Tahoma" panose="020B0604030504040204" pitchFamily="34" charset="0"/>
                        </a:rPr>
                        <a:t>LOYAL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Frequent buyers who are high spenders, and with its majority having purchased recently.</a:t>
                      </a:r>
                    </a:p>
                  </a:txBody>
                  <a:tcPr/>
                </a:tc>
                <a:tc>
                  <a:txBody>
                    <a:bodyPr/>
                    <a:lstStyle/>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Implement rewards and loyalty programs, and exclusive perks</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Run targeted ads for trending items and top items sold </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Offer subscription on frequently bought items (whenever applicable)</a:t>
                      </a:r>
                    </a:p>
                  </a:txBody>
                  <a:tcPr/>
                </a:tc>
                <a:extLst>
                  <a:ext uri="{0D108BD9-81ED-4DB2-BD59-A6C34878D82A}">
                    <a16:rowId xmlns:a16="http://schemas.microsoft.com/office/drawing/2014/main" val="1450544885"/>
                  </a:ext>
                </a:extLst>
              </a:tr>
              <a:tr h="712752">
                <a:tc>
                  <a:txBody>
                    <a:bodyPr/>
                    <a:lstStyle/>
                    <a:p>
                      <a:r>
                        <a:rPr lang="en-US" sz="900" b="1">
                          <a:latin typeface="Tahoma" panose="020B0604030504040204" pitchFamily="34" charset="0"/>
                          <a:ea typeface="Tahoma" panose="020B0604030504040204" pitchFamily="34" charset="0"/>
                          <a:cs typeface="Tahoma" panose="020B0604030504040204" pitchFamily="34" charset="0"/>
                        </a:rPr>
                        <a:t>VIPS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High value, frequent buyers. </a:t>
                      </a:r>
                    </a:p>
                  </a:txBody>
                  <a:tcPr/>
                </a:tc>
                <a:tc>
                  <a:txBody>
                    <a:bodyPr/>
                    <a:lstStyle/>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Offer exclusive perks and vouchers</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Pamper and enhance the shopping experience by offering expedited or free shipping (whenever applicable)</a:t>
                      </a:r>
                    </a:p>
                  </a:txBody>
                  <a:tcPr/>
                </a:tc>
                <a:extLst>
                  <a:ext uri="{0D108BD9-81ED-4DB2-BD59-A6C34878D82A}">
                    <a16:rowId xmlns:a16="http://schemas.microsoft.com/office/drawing/2014/main" val="2795933306"/>
                  </a:ext>
                </a:extLst>
              </a:tr>
              <a:tr h="765690">
                <a:tc>
                  <a:txBody>
                    <a:bodyPr/>
                    <a:lstStyle/>
                    <a:p>
                      <a:r>
                        <a:rPr lang="en-US" sz="900" b="1">
                          <a:latin typeface="Tahoma" panose="020B0604030504040204" pitchFamily="34" charset="0"/>
                          <a:ea typeface="Tahoma" panose="020B0604030504040204" pitchFamily="34" charset="0"/>
                          <a:cs typeface="Tahoma" panose="020B0604030504040204" pitchFamily="34" charset="0"/>
                        </a:rPr>
                        <a:t>FREQUENT</a:t>
                      </a:r>
                    </a:p>
                  </a:txBody>
                  <a:tcPr/>
                </a:tc>
                <a:tc>
                  <a:txBody>
                    <a:bodyPr/>
                    <a:lstStyle/>
                    <a:p>
                      <a:r>
                        <a:rPr lang="en-US" sz="900">
                          <a:latin typeface="Tahoma" panose="020B0604030504040204" pitchFamily="34" charset="0"/>
                          <a:ea typeface="Tahoma" panose="020B0604030504040204" pitchFamily="34" charset="0"/>
                          <a:cs typeface="Tahoma" panose="020B0604030504040204" pitchFamily="34" charset="0"/>
                        </a:rPr>
                        <a:t>Very frequent buyers.</a:t>
                      </a:r>
                    </a:p>
                  </a:txBody>
                  <a:tcPr/>
                </a:tc>
                <a:tc>
                  <a:txBody>
                    <a:bodyPr/>
                    <a:lstStyle/>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Offer subscription on frequently bought items (whenever applicable)</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Implement customer retention and loyalty programs</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Offer expedited or free shipping vouchers (whenever applicable)</a:t>
                      </a:r>
                    </a:p>
                  </a:txBody>
                  <a:tcPr/>
                </a:tc>
                <a:extLst>
                  <a:ext uri="{0D108BD9-81ED-4DB2-BD59-A6C34878D82A}">
                    <a16:rowId xmlns:a16="http://schemas.microsoft.com/office/drawing/2014/main" val="3297123175"/>
                  </a:ext>
                </a:extLst>
              </a:tr>
              <a:tr h="492740">
                <a:tc>
                  <a:txBody>
                    <a:bodyPr/>
                    <a:lstStyle/>
                    <a:p>
                      <a:r>
                        <a:rPr lang="en-US" sz="900" b="1">
                          <a:latin typeface="Tahoma" panose="020B0604030504040204" pitchFamily="34" charset="0"/>
                          <a:ea typeface="Tahoma" panose="020B0604030504040204" pitchFamily="34" charset="0"/>
                          <a:cs typeface="Tahoma" panose="020B0604030504040204" pitchFamily="34" charset="0"/>
                        </a:rPr>
                        <a:t>HIGH SPENDERS</a:t>
                      </a:r>
                    </a:p>
                  </a:txBody>
                  <a:tcPr/>
                </a:tc>
                <a:tc>
                  <a:txBody>
                    <a:bodyPr/>
                    <a:lstStyle/>
                    <a:p>
                      <a:r>
                        <a:rPr lang="en-US" sz="900">
                          <a:latin typeface="Tahoma" panose="020B0604030504040204" pitchFamily="34" charset="0"/>
                          <a:ea typeface="Tahoma" panose="020B0604030504040204" pitchFamily="34" charset="0"/>
                          <a:cs typeface="Tahoma" panose="020B0604030504040204" pitchFamily="34" charset="0"/>
                        </a:rPr>
                        <a:t>High-spending buyers</a:t>
                      </a:r>
                    </a:p>
                  </a:txBody>
                  <a:tcPr/>
                </a:tc>
                <a:tc>
                  <a:txBody>
                    <a:bodyPr/>
                    <a:lstStyle/>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Implement customer retention and loyalty programs</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Offer discounts on bulk purchases or reaching certain amount (whenever applicable)</a:t>
                      </a:r>
                    </a:p>
                    <a:p>
                      <a:pPr marL="171450" indent="-171450">
                        <a:buFont typeface="Wingdings" panose="05000000000000000000" pitchFamily="2" charset="2"/>
                        <a:buChar char="§"/>
                      </a:pPr>
                      <a:r>
                        <a:rPr lang="en-US" sz="900" b="0" kern="1200">
                          <a:solidFill>
                            <a:schemeClr val="tx1"/>
                          </a:solidFill>
                          <a:effectLst/>
                          <a:latin typeface="Tahoma" panose="020B0604030504040204" pitchFamily="34" charset="0"/>
                          <a:ea typeface="Tahoma" panose="020B0604030504040204" pitchFamily="34" charset="0"/>
                          <a:cs typeface="Tahoma" panose="020B0604030504040204" pitchFamily="34" charset="0"/>
                        </a:rPr>
                        <a:t>Enhance customer experience and services</a:t>
                      </a:r>
                    </a:p>
                  </a:txBody>
                  <a:tcPr/>
                </a:tc>
                <a:extLst>
                  <a:ext uri="{0D108BD9-81ED-4DB2-BD59-A6C34878D82A}">
                    <a16:rowId xmlns:a16="http://schemas.microsoft.com/office/drawing/2014/main" val="1140397265"/>
                  </a:ext>
                </a:extLst>
              </a:tr>
            </a:tbl>
          </a:graphicData>
        </a:graphic>
      </p:graphicFrame>
      <p:sp>
        <p:nvSpPr>
          <p:cNvPr id="2" name="TextBox 1">
            <a:extLst>
              <a:ext uri="{FF2B5EF4-FFF2-40B4-BE49-F238E27FC236}">
                <a16:creationId xmlns:a16="http://schemas.microsoft.com/office/drawing/2014/main" id="{9F413DB0-DF57-9300-7E71-80A369C313EC}"/>
              </a:ext>
            </a:extLst>
          </p:cNvPr>
          <p:cNvSpPr txBox="1"/>
          <p:nvPr/>
        </p:nvSpPr>
        <p:spPr>
          <a:xfrm>
            <a:off x="488081" y="442380"/>
            <a:ext cx="5461001" cy="584775"/>
          </a:xfrm>
          <a:prstGeom prst="rect">
            <a:avLst/>
          </a:prstGeom>
          <a:noFill/>
        </p:spPr>
        <p:txBody>
          <a:bodyPr wrap="square" rtlCol="0">
            <a:spAutoFit/>
          </a:bodyPr>
          <a:lstStyle/>
          <a:p>
            <a:r>
              <a:rPr lang="en-US" sz="32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Summary</a:t>
            </a:r>
            <a:endParaRPr lang="en-US" sz="3200">
              <a:solidFill>
                <a:schemeClr val="tx1">
                  <a:lumMod val="50000"/>
                  <a:lumOff val="50000"/>
                </a:schemeClr>
              </a:solidFill>
            </a:endParaRPr>
          </a:p>
        </p:txBody>
      </p:sp>
    </p:spTree>
    <p:extLst>
      <p:ext uri="{BB962C8B-B14F-4D97-AF65-F5344CB8AC3E}">
        <p14:creationId xmlns:p14="http://schemas.microsoft.com/office/powerpoint/2010/main" val="3593893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8D4D6-4632-77D0-ECDD-CCC15F9BC24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D7757B8-D430-61EA-3F24-1D4D2F731945}"/>
              </a:ext>
            </a:extLst>
          </p:cNvPr>
          <p:cNvSpPr>
            <a:spLocks noGrp="1"/>
          </p:cNvSpPr>
          <p:nvPr>
            <p:ph type="title"/>
          </p:nvPr>
        </p:nvSpPr>
        <p:spPr>
          <a:xfrm>
            <a:off x="5993290" y="643181"/>
            <a:ext cx="5885405" cy="1325563"/>
          </a:xfrm>
        </p:spPr>
        <p:txBody>
          <a:bodyPr>
            <a:normAutofit/>
          </a:bodyPr>
          <a:lstStyle/>
          <a:p>
            <a:r>
              <a:rPr lang="en-US" sz="2800" dirty="0">
                <a:solidFill>
                  <a:schemeClr val="accent5"/>
                </a:solidFill>
                <a:latin typeface="Tahoma" panose="020B0604030504040204" pitchFamily="34" charset="0"/>
                <a:ea typeface="Tahoma" panose="020B0604030504040204" pitchFamily="34" charset="0"/>
                <a:cs typeface="Tahoma" panose="020B0604030504040204" pitchFamily="34" charset="0"/>
              </a:rPr>
              <a:t>Recommendations and Next Steps:</a:t>
            </a:r>
          </a:p>
        </p:txBody>
      </p:sp>
      <p:sp>
        <p:nvSpPr>
          <p:cNvPr id="10" name="Content Placeholder 9">
            <a:extLst>
              <a:ext uri="{FF2B5EF4-FFF2-40B4-BE49-F238E27FC236}">
                <a16:creationId xmlns:a16="http://schemas.microsoft.com/office/drawing/2014/main" id="{D15ECEAC-C5A3-9352-C848-ADC84431622D}"/>
              </a:ext>
            </a:extLst>
          </p:cNvPr>
          <p:cNvSpPr>
            <a:spLocks noGrp="1"/>
          </p:cNvSpPr>
          <p:nvPr>
            <p:ph sz="quarter" idx="10"/>
          </p:nvPr>
        </p:nvSpPr>
        <p:spPr>
          <a:xfrm>
            <a:off x="5832045" y="1705272"/>
            <a:ext cx="6046650" cy="4669987"/>
          </a:xfrm>
        </p:spPr>
        <p:txBody>
          <a:bodyPr tIns="91440">
            <a:noAutofit/>
          </a:bodyPr>
          <a:lstStyle/>
          <a:p>
            <a:pPr>
              <a:buClr>
                <a:schemeClr val="accent5">
                  <a:lumMod val="60000"/>
                  <a:lumOff val="40000"/>
                </a:schemeClr>
              </a:buClr>
              <a:buFont typeface="Wingdings" panose="05000000000000000000" pitchFamily="2" charset="2"/>
              <a:buChar char="§"/>
            </a:pPr>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Evaluate the feasibility of launching targeted </a:t>
            </a:r>
            <a:r>
              <a:rPr lang="en-US" sz="1600" b="0" i="0" dirty="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marketing campaigns</a:t>
            </a:r>
          </a:p>
          <a:p>
            <a:pPr>
              <a:buClr>
                <a:schemeClr val="accent5">
                  <a:lumMod val="60000"/>
                  <a:lumOff val="40000"/>
                </a:schemeClr>
              </a:buClr>
              <a:buFont typeface="Wingdings" panose="05000000000000000000" pitchFamily="2" charset="2"/>
              <a:buChar char="§"/>
            </a:pPr>
            <a:r>
              <a:rPr lang="en-US" sz="1600" b="0" i="0" dirty="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Develop and periodically monitor KPIs and metrics</a:t>
            </a:r>
          </a:p>
          <a:p>
            <a:pPr lvl="1">
              <a:lnSpc>
                <a:spcPct val="100000"/>
              </a:lnSpc>
              <a:spcBef>
                <a:spcPts val="0"/>
              </a:spcBef>
              <a:spcAft>
                <a:spcPts val="600"/>
              </a:spcAft>
              <a:buClr>
                <a:schemeClr val="accent5">
                  <a:lumMod val="60000"/>
                  <a:lumOff val="40000"/>
                </a:schemeClr>
              </a:buClr>
              <a:buFont typeface="Wingdings" panose="05000000000000000000" pitchFamily="2" charset="2"/>
              <a:buChar char="§"/>
            </a:pPr>
            <a:r>
              <a:rPr lang="en-US" sz="1600" b="0" i="0" dirty="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Effectiveness of marketing campaigns and new processes</a:t>
            </a:r>
          </a:p>
          <a:p>
            <a:pPr lvl="1">
              <a:lnSpc>
                <a:spcPct val="100000"/>
              </a:lnSpc>
              <a:spcBef>
                <a:spcPts val="0"/>
              </a:spcBef>
              <a:spcAft>
                <a:spcPts val="600"/>
              </a:spcAft>
              <a:buClr>
                <a:schemeClr val="accent5">
                  <a:lumMod val="60000"/>
                  <a:lumOff val="40000"/>
                </a:schemeClr>
              </a:buClr>
              <a:buFont typeface="Wingdings" panose="05000000000000000000" pitchFamily="2" charset="2"/>
              <a:buChar char="§"/>
            </a:pPr>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C</a:t>
            </a:r>
            <a:r>
              <a:rPr lang="en-US" sz="1600" b="0" i="0" dirty="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ustomer responses and sentiments</a:t>
            </a:r>
          </a:p>
          <a:p>
            <a:pPr marL="457200" lvl="1" indent="0">
              <a:lnSpc>
                <a:spcPct val="100000"/>
              </a:lnSpc>
              <a:spcBef>
                <a:spcPts val="0"/>
              </a:spcBef>
              <a:spcAft>
                <a:spcPts val="600"/>
              </a:spcAft>
              <a:buClr>
                <a:schemeClr val="accent5">
                  <a:lumMod val="60000"/>
                  <a:lumOff val="40000"/>
                </a:schemeClr>
              </a:buClr>
              <a:buNone/>
            </a:pPr>
            <a:r>
              <a:rPr lang="en-US" sz="1600" b="0" i="0" dirty="0">
                <a:solidFill>
                  <a:schemeClr val="accent1">
                    <a:lumMod val="90000"/>
                  </a:schemeClr>
                </a:solidFill>
                <a:effectLst/>
                <a:latin typeface="Tahoma" panose="020B0604030504040204" pitchFamily="34" charset="0"/>
                <a:ea typeface="Tahoma" panose="020B0604030504040204" pitchFamily="34" charset="0"/>
                <a:cs typeface="Tahoma" panose="020B0604030504040204" pitchFamily="34" charset="0"/>
              </a:rPr>
              <a:t>&gt; Do KPIs - sales, </a:t>
            </a:r>
            <a:r>
              <a:rPr lang="en-US" sz="1600" dirty="0">
                <a:solidFill>
                  <a:schemeClr val="accent1">
                    <a:lumMod val="90000"/>
                  </a:schemeClr>
                </a:solidFill>
                <a:latin typeface="Tahoma" panose="020B0604030504040204" pitchFamily="34" charset="0"/>
                <a:ea typeface="Tahoma" panose="020B0604030504040204" pitchFamily="34" charset="0"/>
                <a:cs typeface="Tahoma" panose="020B0604030504040204" pitchFamily="34" charset="0"/>
              </a:rPr>
              <a:t>revenue</a:t>
            </a:r>
            <a:r>
              <a:rPr lang="en-US" sz="1600" b="0" i="0" dirty="0">
                <a:solidFill>
                  <a:schemeClr val="accent1">
                    <a:lumMod val="90000"/>
                  </a:schemeClr>
                </a:solidFill>
                <a:effectLst/>
                <a:latin typeface="Tahoma" panose="020B0604030504040204" pitchFamily="34" charset="0"/>
                <a:ea typeface="Tahoma" panose="020B0604030504040204" pitchFamily="34" charset="0"/>
                <a:cs typeface="Tahoma" panose="020B0604030504040204" pitchFamily="34" charset="0"/>
              </a:rPr>
              <a:t>, and customer engagement/retention - improve over time?</a:t>
            </a:r>
          </a:p>
          <a:p>
            <a:pPr>
              <a:buClr>
                <a:schemeClr val="accent5">
                  <a:lumMod val="60000"/>
                  <a:lumOff val="40000"/>
                </a:schemeClr>
              </a:buClr>
              <a:buFont typeface="Wingdings" panose="05000000000000000000" pitchFamily="2" charset="2"/>
              <a:buChar char="§"/>
            </a:pPr>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E</a:t>
            </a:r>
            <a:r>
              <a:rPr lang="en-US" sz="1600" b="0" i="0" dirty="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xplore or expand customer segmentation methods beyond RFM analysis</a:t>
            </a:r>
          </a:p>
          <a:p>
            <a:pPr>
              <a:buClr>
                <a:schemeClr val="accent5">
                  <a:lumMod val="60000"/>
                  <a:lumOff val="40000"/>
                </a:schemeClr>
              </a:buClr>
              <a:buFont typeface="Wingdings" panose="05000000000000000000" pitchFamily="2" charset="2"/>
              <a:buChar char="§"/>
            </a:pPr>
            <a:r>
              <a:rPr lang="en-US" sz="1600" b="0" i="0" dirty="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Sentiment Analysis </a:t>
            </a:r>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and Recommendation Engines</a:t>
            </a:r>
          </a:p>
          <a:p>
            <a:pPr lvl="1">
              <a:buClr>
                <a:schemeClr val="accent5">
                  <a:lumMod val="60000"/>
                  <a:lumOff val="40000"/>
                </a:schemeClr>
              </a:buClr>
              <a:buFont typeface="Wingdings" panose="05000000000000000000" pitchFamily="2" charset="2"/>
              <a:buChar char="§"/>
            </a:pPr>
            <a:r>
              <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O</a:t>
            </a:r>
            <a:r>
              <a:rPr lang="en-US" sz="1600" i="0" dirty="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mni-channel approach for seamless experience	</a:t>
            </a:r>
            <a:endParaRPr lang="en-US" sz="16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a:p>
            <a:pPr>
              <a:buClr>
                <a:schemeClr val="accent5">
                  <a:lumMod val="60000"/>
                  <a:lumOff val="40000"/>
                </a:schemeClr>
              </a:buClr>
              <a:buFont typeface="Wingdings" panose="05000000000000000000" pitchFamily="2" charset="2"/>
              <a:buChar char="§"/>
            </a:pPr>
            <a:r>
              <a:rPr lang="en-US" sz="1600" i="0" dirty="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Innovation – IT landscape transformation to support changes</a:t>
            </a:r>
            <a:endParaRPr lang="en-US" sz="1600" b="0" i="0" dirty="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21" name="Picture Placeholder 20" descr="A group of people sitting around a table&#10;&#10;AI-generated content may be incorrect.">
            <a:extLst>
              <a:ext uri="{FF2B5EF4-FFF2-40B4-BE49-F238E27FC236}">
                <a16:creationId xmlns:a16="http://schemas.microsoft.com/office/drawing/2014/main" id="{8BF211FD-F762-608C-0EEB-1A681F10C726}"/>
              </a:ext>
            </a:extLst>
          </p:cNvPr>
          <p:cNvPicPr>
            <a:picLocks noGrp="1" noChangeAspect="1"/>
          </p:cNvPicPr>
          <p:nvPr>
            <p:ph type="pic" sz="quarter" idx="11"/>
          </p:nvPr>
        </p:nvPicPr>
        <p:blipFill>
          <a:blip r:embed="rId3">
            <a:alphaModFix amt="81000"/>
            <a:extLst>
              <a:ext uri="{BEBA8EAE-BF5A-486C-A8C5-ECC9F3942E4B}">
                <a14:imgProps xmlns:a14="http://schemas.microsoft.com/office/drawing/2010/main">
                  <a14:imgLayer r:embed="rId4">
                    <a14:imgEffect>
                      <a14:sharpenSoften amount="-16000"/>
                    </a14:imgEffect>
                    <a14:imgEffect>
                      <a14:saturation sat="89000"/>
                    </a14:imgEffect>
                  </a14:imgLayer>
                </a14:imgProps>
              </a:ext>
            </a:extLst>
          </a:blip>
          <a:srcRect l="15036" r="15036"/>
          <a:stretch>
            <a:fillRect/>
          </a:stretch>
        </p:blipFill>
        <p:spPr/>
      </p:pic>
    </p:spTree>
    <p:extLst>
      <p:ext uri="{BB962C8B-B14F-4D97-AF65-F5344CB8AC3E}">
        <p14:creationId xmlns:p14="http://schemas.microsoft.com/office/powerpoint/2010/main" val="127208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652A1E-B3F7-E1B2-76ED-8F78E74B9EA9}"/>
              </a:ext>
            </a:extLst>
          </p:cNvPr>
          <p:cNvSpPr>
            <a:spLocks noGrp="1"/>
          </p:cNvSpPr>
          <p:nvPr>
            <p:ph type="title"/>
          </p:nvPr>
        </p:nvSpPr>
        <p:spPr>
          <a:xfrm>
            <a:off x="914400" y="740663"/>
            <a:ext cx="4114800" cy="5029200"/>
          </a:xfrm>
        </p:spPr>
        <p:txBody>
          <a:bodyPr anchor="ctr">
            <a:normAutofit/>
          </a:bodyPr>
          <a:lstStyle/>
          <a:p>
            <a:pPr algn="r"/>
            <a:r>
              <a:rPr lang="en-US">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rPr>
              <a:t>Sources:</a:t>
            </a:r>
          </a:p>
        </p:txBody>
      </p:sp>
      <p:sp>
        <p:nvSpPr>
          <p:cNvPr id="2" name="Slide Number Placeholder 1">
            <a:extLst>
              <a:ext uri="{FF2B5EF4-FFF2-40B4-BE49-F238E27FC236}">
                <a16:creationId xmlns:a16="http://schemas.microsoft.com/office/drawing/2014/main" id="{9A38ADE9-D6F5-84F7-8489-6CDEB832E667}"/>
              </a:ext>
            </a:extLst>
          </p:cNvPr>
          <p:cNvSpPr>
            <a:spLocks noGrp="1"/>
          </p:cNvSpPr>
          <p:nvPr>
            <p:ph type="sldNum" sz="quarter" idx="4"/>
          </p:nvPr>
        </p:nvSpPr>
        <p:spPr>
          <a:xfrm>
            <a:off x="8534400" y="6121252"/>
            <a:ext cx="2743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graphicFrame>
        <p:nvGraphicFramePr>
          <p:cNvPr id="6" name="Content Placeholder 5">
            <a:extLst>
              <a:ext uri="{FF2B5EF4-FFF2-40B4-BE49-F238E27FC236}">
                <a16:creationId xmlns:a16="http://schemas.microsoft.com/office/drawing/2014/main" id="{5EF78EF8-BBB4-80BE-E5E1-6A52DD5F9E8D}"/>
              </a:ext>
            </a:extLst>
          </p:cNvPr>
          <p:cNvGraphicFramePr>
            <a:graphicFrameLocks noGrp="1"/>
          </p:cNvGraphicFramePr>
          <p:nvPr>
            <p:ph sz="quarter" idx="11"/>
            <p:extLst>
              <p:ext uri="{D42A27DB-BD31-4B8C-83A1-F6EECF244321}">
                <p14:modId xmlns:p14="http://schemas.microsoft.com/office/powerpoint/2010/main" val="4013233538"/>
              </p:ext>
            </p:extLst>
          </p:nvPr>
        </p:nvGraphicFramePr>
        <p:xfrm>
          <a:off x="6096000" y="1658384"/>
          <a:ext cx="5261475" cy="2956613"/>
        </p:xfrm>
        <a:graphic>
          <a:graphicData uri="http://schemas.openxmlformats.org/drawingml/2006/table">
            <a:tbl>
              <a:tblPr firstRow="1" bandRow="1">
                <a:noFill/>
                <a:tableStyleId>{5FD0F851-EC5A-4D38-B0AD-8093EC10F338}</a:tableStyleId>
              </a:tblPr>
              <a:tblGrid>
                <a:gridCol w="2033151">
                  <a:extLst>
                    <a:ext uri="{9D8B030D-6E8A-4147-A177-3AD203B41FA5}">
                      <a16:colId xmlns:a16="http://schemas.microsoft.com/office/drawing/2014/main" val="669036022"/>
                    </a:ext>
                  </a:extLst>
                </a:gridCol>
                <a:gridCol w="3228324">
                  <a:extLst>
                    <a:ext uri="{9D8B030D-6E8A-4147-A177-3AD203B41FA5}">
                      <a16:colId xmlns:a16="http://schemas.microsoft.com/office/drawing/2014/main" val="2885634649"/>
                    </a:ext>
                  </a:extLst>
                </a:gridCol>
              </a:tblGrid>
              <a:tr h="301451">
                <a:tc>
                  <a:txBody>
                    <a:bodyPr/>
                    <a:lstStyle/>
                    <a:p>
                      <a:endParaRPr lang="en-US" sz="1200" b="1" cap="none" spc="0">
                        <a:solidFill>
                          <a:schemeClr val="tx2"/>
                        </a:solidFill>
                        <a:latin typeface="Tahoma" panose="020B0604030504040204" pitchFamily="34" charset="0"/>
                        <a:ea typeface="Tahoma" panose="020B0604030504040204" pitchFamily="34" charset="0"/>
                        <a:cs typeface="Tahoma" panose="020B0604030504040204" pitchFamily="34" charset="0"/>
                      </a:endParaRPr>
                    </a:p>
                  </a:txBody>
                  <a:tcPr marL="80711" marR="115302" marT="23060" marB="172953" anchor="b">
                    <a:lnL w="12700" cmpd="sng">
                      <a:noFill/>
                    </a:lnL>
                    <a:lnR w="12700" cmpd="sng">
                      <a:noFill/>
                    </a:lnR>
                    <a:lnT w="9525" cap="flat" cmpd="sng" algn="ctr">
                      <a:noFill/>
                      <a:prstDash val="solid"/>
                    </a:lnT>
                    <a:lnB w="38100" cmpd="sng">
                      <a:noFill/>
                    </a:lnB>
                    <a:noFill/>
                  </a:tcPr>
                </a:tc>
                <a:tc>
                  <a:txBody>
                    <a:bodyPr/>
                    <a:lstStyle/>
                    <a:p>
                      <a:endParaRPr lang="en-US" sz="1200" b="1" cap="none" spc="0">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endParaRPr>
                    </a:p>
                  </a:txBody>
                  <a:tcPr marL="80711" marR="115302" marT="23060" marB="172953"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119471184"/>
                  </a:ext>
                </a:extLst>
              </a:tr>
              <a:tr h="703343">
                <a:tc>
                  <a:txBody>
                    <a:bodyPr/>
                    <a:lstStyle/>
                    <a:p>
                      <a:r>
                        <a:rPr lang="en-US" sz="1200" cap="none" spc="0">
                          <a:solidFill>
                            <a:schemeClr val="tx2"/>
                          </a:solidFill>
                          <a:latin typeface="Tahoma" panose="020B0604030504040204" pitchFamily="34" charset="0"/>
                          <a:ea typeface="Tahoma" panose="020B0604030504040204" pitchFamily="34" charset="0"/>
                          <a:cs typeface="Tahoma" panose="020B0604030504040204" pitchFamily="34" charset="0"/>
                        </a:rPr>
                        <a:t>Github Project Repository</a:t>
                      </a:r>
                    </a:p>
                  </a:txBody>
                  <a:tcPr marL="80711" marR="115302" marT="23060" marB="172953" anchor="ctr">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r>
                        <a:rPr lang="en-US" sz="1200" cap="none" spc="0">
                          <a:solidFill>
                            <a:srgbClr val="0070C0"/>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Customer Segmentation for an Online Retail</a:t>
                      </a:r>
                      <a:endParaRPr lang="en-US" sz="1200" cap="none" spc="0">
                        <a:solidFill>
                          <a:srgbClr val="0070C0"/>
                        </a:solidFill>
                        <a:latin typeface="Tahoma" panose="020B0604030504040204" pitchFamily="34" charset="0"/>
                        <a:ea typeface="Tahoma" panose="020B0604030504040204" pitchFamily="34" charset="0"/>
                        <a:cs typeface="Tahoma" panose="020B0604030504040204" pitchFamily="34" charset="0"/>
                      </a:endParaRPr>
                    </a:p>
                  </a:txBody>
                  <a:tcPr marL="80711" marR="115302" marT="23060" marB="172953" anchor="ctr">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2302469283"/>
                  </a:ext>
                </a:extLst>
              </a:tr>
              <a:tr h="1171034">
                <a:tc>
                  <a:txBody>
                    <a:bodyPr/>
                    <a:lstStyle/>
                    <a:p>
                      <a:r>
                        <a:rPr lang="en-US" sz="1200" cap="none" spc="0">
                          <a:solidFill>
                            <a:schemeClr val="tx2"/>
                          </a:solidFill>
                          <a:latin typeface="Tahoma" panose="020B0604030504040204" pitchFamily="34" charset="0"/>
                          <a:ea typeface="Tahoma" panose="020B0604030504040204" pitchFamily="34" charset="0"/>
                          <a:cs typeface="Tahoma" panose="020B0604030504040204" pitchFamily="34" charset="0"/>
                        </a:rPr>
                        <a:t>Machine Learning Libraries</a:t>
                      </a:r>
                    </a:p>
                  </a:txBody>
                  <a:tcPr marL="80711" marR="115302" marT="23060" marB="172953"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indent="0">
                        <a:spcAft>
                          <a:spcPts val="600"/>
                        </a:spcAft>
                        <a:buFont typeface="Wingdings" panose="05000000000000000000" pitchFamily="2" charset="2"/>
                        <a:buNone/>
                      </a:pPr>
                      <a:r>
                        <a:rPr lang="en-US" sz="1200" cap="none" spc="0" dirty="0">
                          <a:solidFill>
                            <a:srgbClr val="0070C0"/>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Scikit-Learn Clustering</a:t>
                      </a:r>
                      <a:endParaRPr lang="en-US" sz="1200" cap="none" spc="0" dirty="0">
                        <a:solidFill>
                          <a:srgbClr val="0070C0"/>
                        </a:solidFill>
                        <a:latin typeface="Tahoma" panose="020B0604030504040204" pitchFamily="34" charset="0"/>
                        <a:ea typeface="Tahoma" panose="020B0604030504040204" pitchFamily="34" charset="0"/>
                        <a:cs typeface="Tahoma" panose="020B0604030504040204" pitchFamily="34" charset="0"/>
                      </a:endParaRPr>
                    </a:p>
                    <a:p>
                      <a:pPr marL="0" indent="0">
                        <a:spcAft>
                          <a:spcPts val="600"/>
                        </a:spcAft>
                        <a:buFont typeface="Wingdings" panose="05000000000000000000" pitchFamily="2" charset="2"/>
                        <a:buNone/>
                      </a:pPr>
                      <a:r>
                        <a:rPr lang="en-US" sz="1200" cap="none" spc="0" dirty="0">
                          <a:solidFill>
                            <a:srgbClr val="0070C0"/>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Hyperopt Hyperparameter Optimization</a:t>
                      </a:r>
                      <a:endParaRPr lang="en-US" sz="1200" cap="none" spc="0" dirty="0">
                        <a:solidFill>
                          <a:srgbClr val="0070C0"/>
                        </a:solidFill>
                        <a:latin typeface="Tahoma" panose="020B0604030504040204" pitchFamily="34" charset="0"/>
                        <a:ea typeface="Tahoma" panose="020B0604030504040204" pitchFamily="34" charset="0"/>
                        <a:cs typeface="Tahoma" panose="020B0604030504040204" pitchFamily="34" charset="0"/>
                      </a:endParaRPr>
                    </a:p>
                  </a:txBody>
                  <a:tcPr marL="80711" marR="115302" marT="23060" marB="172953" anchor="ctr">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60954876"/>
                  </a:ext>
                </a:extLst>
              </a:tr>
              <a:tr h="703343">
                <a:tc>
                  <a:txBody>
                    <a:bodyPr/>
                    <a:lstStyle/>
                    <a:p>
                      <a:r>
                        <a:rPr lang="en-US" sz="1200" cap="none" spc="0">
                          <a:solidFill>
                            <a:schemeClr val="tx2"/>
                          </a:solidFill>
                          <a:latin typeface="Tahoma" panose="020B0604030504040204" pitchFamily="34" charset="0"/>
                          <a:ea typeface="Tahoma" panose="020B0604030504040204" pitchFamily="34" charset="0"/>
                          <a:cs typeface="Tahoma" panose="020B0604030504040204" pitchFamily="34" charset="0"/>
                        </a:rPr>
                        <a:t>Data Source</a:t>
                      </a:r>
                    </a:p>
                  </a:txBody>
                  <a:tcPr marL="80711" marR="115302" marT="23060" marB="172953" anchor="ctr">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r>
                        <a:rPr lang="en-US" sz="1200" b="0" i="0" u="sng" cap="none" spc="0">
                          <a:solidFill>
                            <a:srgbClr val="0070C0"/>
                          </a:solidFill>
                          <a:effectLst/>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UCI Machine Learning Repository | Online Retail II</a:t>
                      </a:r>
                      <a:endParaRPr lang="en-US" sz="1200" cap="none" spc="0">
                        <a:solidFill>
                          <a:srgbClr val="0070C0"/>
                        </a:solidFill>
                        <a:latin typeface="Tahoma" panose="020B0604030504040204" pitchFamily="34" charset="0"/>
                        <a:ea typeface="Tahoma" panose="020B0604030504040204" pitchFamily="34" charset="0"/>
                        <a:cs typeface="Tahoma" panose="020B0604030504040204" pitchFamily="34" charset="0"/>
                      </a:endParaRPr>
                    </a:p>
                  </a:txBody>
                  <a:tcPr marL="80711" marR="115302" marT="23060" marB="17295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88668457"/>
                  </a:ext>
                </a:extLst>
              </a:tr>
            </a:tbl>
          </a:graphicData>
        </a:graphic>
      </p:graphicFrame>
      <p:sp>
        <p:nvSpPr>
          <p:cNvPr id="4" name="Title 2">
            <a:extLst>
              <a:ext uri="{FF2B5EF4-FFF2-40B4-BE49-F238E27FC236}">
                <a16:creationId xmlns:a16="http://schemas.microsoft.com/office/drawing/2014/main" id="{D809F31E-161C-A0C7-4965-8245D7158447}"/>
              </a:ext>
            </a:extLst>
          </p:cNvPr>
          <p:cNvSpPr txBox="1">
            <a:spLocks/>
          </p:cNvSpPr>
          <p:nvPr/>
        </p:nvSpPr>
        <p:spPr>
          <a:xfrm>
            <a:off x="2028265" y="3075604"/>
            <a:ext cx="4114800" cy="502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lumMod val="75000"/>
                    <a:lumOff val="25000"/>
                  </a:schemeClr>
                </a:solidFill>
                <a:latin typeface="+mj-lt"/>
                <a:ea typeface="+mj-ea"/>
                <a:cs typeface="+mj-cs"/>
              </a:defRPr>
            </a:lvl1pPr>
          </a:lstStyle>
          <a:p>
            <a:pPr algn="r"/>
            <a:endParaRPr lang="en-US">
              <a:solidFill>
                <a:schemeClr val="bg1">
                  <a:lumMod val="65000"/>
                </a:schemeClr>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8" name="Table 7">
            <a:extLst>
              <a:ext uri="{FF2B5EF4-FFF2-40B4-BE49-F238E27FC236}">
                <a16:creationId xmlns:a16="http://schemas.microsoft.com/office/drawing/2014/main" id="{D81177FB-9701-FAE4-7953-78573EA1168F}"/>
              </a:ext>
            </a:extLst>
          </p:cNvPr>
          <p:cNvGraphicFramePr>
            <a:graphicFrameLocks noGrp="1"/>
          </p:cNvGraphicFramePr>
          <p:nvPr>
            <p:extLst>
              <p:ext uri="{D42A27DB-BD31-4B8C-83A1-F6EECF244321}">
                <p14:modId xmlns:p14="http://schemas.microsoft.com/office/powerpoint/2010/main" val="1791608288"/>
              </p:ext>
            </p:extLst>
          </p:nvPr>
        </p:nvGraphicFramePr>
        <p:xfrm>
          <a:off x="6096000" y="5276594"/>
          <a:ext cx="5593307" cy="767080"/>
        </p:xfrm>
        <a:graphic>
          <a:graphicData uri="http://schemas.openxmlformats.org/drawingml/2006/table">
            <a:tbl>
              <a:tblPr firstRow="1" bandRow="1">
                <a:tableStyleId>{5FD0F851-EC5A-4D38-B0AD-8093EC10F338}</a:tableStyleId>
              </a:tblPr>
              <a:tblGrid>
                <a:gridCol w="2346724">
                  <a:extLst>
                    <a:ext uri="{9D8B030D-6E8A-4147-A177-3AD203B41FA5}">
                      <a16:colId xmlns:a16="http://schemas.microsoft.com/office/drawing/2014/main" val="1539825335"/>
                    </a:ext>
                  </a:extLst>
                </a:gridCol>
                <a:gridCol w="3246583">
                  <a:extLst>
                    <a:ext uri="{9D8B030D-6E8A-4147-A177-3AD203B41FA5}">
                      <a16:colId xmlns:a16="http://schemas.microsoft.com/office/drawing/2014/main" val="3998110600"/>
                    </a:ext>
                  </a:extLst>
                </a:gridCol>
              </a:tblGrid>
              <a:tr h="370840">
                <a:tc>
                  <a:txBody>
                    <a:bodyPr/>
                    <a:lstStyle/>
                    <a:p>
                      <a:r>
                        <a:rPr lang="en-US" sz="1000" b="0">
                          <a:solidFill>
                            <a:schemeClr val="accent4"/>
                          </a:solidFill>
                          <a:latin typeface="Tahoma" panose="020B0604030504040204" pitchFamily="34" charset="0"/>
                          <a:ea typeface="Tahoma" panose="020B0604030504040204" pitchFamily="34" charset="0"/>
                          <a:cs typeface="Tahoma" panose="020B0604030504040204" pitchFamily="34" charset="0"/>
                        </a:rPr>
                        <a:t>Special Thanks:</a:t>
                      </a:r>
                    </a:p>
                  </a:txBody>
                  <a:tcPr/>
                </a:tc>
                <a:tc>
                  <a:txBody>
                    <a:bodyPr/>
                    <a:lstStyle/>
                    <a:p>
                      <a:endParaRPr lang="en-US" sz="100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906650928"/>
                  </a:ext>
                </a:extLst>
              </a:tr>
              <a:tr h="370840">
                <a:tc>
                  <a:txBody>
                    <a:bodyPr/>
                    <a:lstStyle/>
                    <a:p>
                      <a:r>
                        <a:rPr lang="en-US" sz="1000" b="1" err="1">
                          <a:solidFill>
                            <a:schemeClr val="accent4"/>
                          </a:solidFill>
                          <a:latin typeface="Tahoma" panose="020B0604030504040204" pitchFamily="34" charset="0"/>
                          <a:ea typeface="Tahoma" panose="020B0604030504040204" pitchFamily="34" charset="0"/>
                          <a:cs typeface="Tahoma" panose="020B0604030504040204" pitchFamily="34" charset="0"/>
                        </a:rPr>
                        <a:t>Jyant</a:t>
                      </a:r>
                      <a:r>
                        <a:rPr lang="en-US" sz="1000" b="1">
                          <a:solidFill>
                            <a:schemeClr val="accent4"/>
                          </a:solidFill>
                          <a:latin typeface="Tahoma" panose="020B0604030504040204" pitchFamily="34" charset="0"/>
                          <a:ea typeface="Tahoma" panose="020B0604030504040204" pitchFamily="34" charset="0"/>
                          <a:cs typeface="Tahoma" panose="020B0604030504040204" pitchFamily="34" charset="0"/>
                        </a:rPr>
                        <a:t> Mahara </a:t>
                      </a:r>
                      <a:r>
                        <a:rPr lang="en-US" sz="1000">
                          <a:solidFill>
                            <a:schemeClr val="accent4"/>
                          </a:solidFill>
                          <a:latin typeface="Tahoma" panose="020B0604030504040204" pitchFamily="34" charset="0"/>
                          <a:ea typeface="Tahoma" panose="020B0604030504040204" pitchFamily="34" charset="0"/>
                          <a:cs typeface="Tahoma" panose="020B0604030504040204" pitchFamily="34" charset="0"/>
                        </a:rPr>
                        <a:t>(Springboard Mentor)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accent5"/>
                          </a:solidFill>
                          <a:latin typeface="Tahoma" panose="020B0604030504040204" pitchFamily="34" charset="0"/>
                          <a:ea typeface="Tahoma" panose="020B0604030504040204" pitchFamily="34" charset="0"/>
                          <a:cs typeface="Tahoma" panose="020B0604030504040204" pitchFamily="34" charset="0"/>
                        </a:rPr>
                        <a:t>https://www.linkedin.com/in/jyant-mahara-95877b93/</a:t>
                      </a:r>
                    </a:p>
                    <a:p>
                      <a:endParaRPr lang="en-US" sz="100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028475511"/>
                  </a:ext>
                </a:extLst>
              </a:tr>
            </a:tbl>
          </a:graphicData>
        </a:graphic>
      </p:graphicFrame>
    </p:spTree>
    <p:extLst>
      <p:ext uri="{BB962C8B-B14F-4D97-AF65-F5344CB8AC3E}">
        <p14:creationId xmlns:p14="http://schemas.microsoft.com/office/powerpoint/2010/main" val="485500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61152-381E-D654-15E9-7C4F09608779}"/>
              </a:ext>
            </a:extLst>
          </p:cNvPr>
          <p:cNvSpPr>
            <a:spLocks noGrp="1"/>
          </p:cNvSpPr>
          <p:nvPr>
            <p:ph type="title"/>
          </p:nvPr>
        </p:nvSpPr>
        <p:spPr>
          <a:xfrm>
            <a:off x="1881573" y="685800"/>
            <a:ext cx="4572000" cy="5486400"/>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a:t>
            </a:r>
          </a:p>
        </p:txBody>
      </p:sp>
      <p:sp>
        <p:nvSpPr>
          <p:cNvPr id="5" name="Content Placeholder 4">
            <a:extLst>
              <a:ext uri="{FF2B5EF4-FFF2-40B4-BE49-F238E27FC236}">
                <a16:creationId xmlns:a16="http://schemas.microsoft.com/office/drawing/2014/main" id="{CFD569DC-1A68-51FF-4CCE-F334F8B3D5A3}"/>
              </a:ext>
            </a:extLst>
          </p:cNvPr>
          <p:cNvSpPr>
            <a:spLocks noGrp="1"/>
          </p:cNvSpPr>
          <p:nvPr>
            <p:ph sz="quarter" idx="10"/>
          </p:nvPr>
        </p:nvSpPr>
        <p:spPr>
          <a:xfrm>
            <a:off x="5771321" y="2946028"/>
            <a:ext cx="4832143" cy="324678"/>
          </a:xfrm>
        </p:spPr>
        <p:txBody>
          <a:bodyPr>
            <a:normAutofit fontScale="92500" lnSpcReduction="10000"/>
          </a:bodyPr>
          <a:lstStyle/>
          <a:p>
            <a:r>
              <a:rPr lang="en-US" sz="2000">
                <a:latin typeface="Tahoma" panose="020B0604030504040204" pitchFamily="34" charset="0"/>
                <a:ea typeface="Tahoma" panose="020B0604030504040204" pitchFamily="34" charset="0"/>
                <a:cs typeface="Tahoma" panose="020B0604030504040204" pitchFamily="34" charset="0"/>
              </a:rPr>
              <a:t>Eduardo Mosada Jr.</a:t>
            </a:r>
          </a:p>
          <a:p>
            <a:endParaRPr lang="en-US">
              <a:latin typeface="Tahoma" panose="020B0604030504040204" pitchFamily="34" charset="0"/>
              <a:ea typeface="Tahoma" panose="020B0604030504040204" pitchFamily="34" charset="0"/>
              <a:cs typeface="Tahoma" panose="020B0604030504040204" pitchFamily="34" charset="0"/>
            </a:endParaRPr>
          </a:p>
          <a:p>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3" name="Graphic 2" descr="Email outline">
            <a:extLst>
              <a:ext uri="{FF2B5EF4-FFF2-40B4-BE49-F238E27FC236}">
                <a16:creationId xmlns:a16="http://schemas.microsoft.com/office/drawing/2014/main" id="{B18F5F01-CF99-5AAC-5647-8FCB7D07C9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7582" y="3289855"/>
            <a:ext cx="258417" cy="258417"/>
          </a:xfrm>
          <a:prstGeom prst="rect">
            <a:avLst/>
          </a:prstGeom>
        </p:spPr>
      </p:pic>
      <p:sp>
        <p:nvSpPr>
          <p:cNvPr id="6" name="TextBox 5">
            <a:extLst>
              <a:ext uri="{FF2B5EF4-FFF2-40B4-BE49-F238E27FC236}">
                <a16:creationId xmlns:a16="http://schemas.microsoft.com/office/drawing/2014/main" id="{6935B196-F603-EED9-F86B-96A239F39BD7}"/>
              </a:ext>
            </a:extLst>
          </p:cNvPr>
          <p:cNvSpPr txBox="1"/>
          <p:nvPr/>
        </p:nvSpPr>
        <p:spPr>
          <a:xfrm>
            <a:off x="6195391" y="3250761"/>
            <a:ext cx="4638261" cy="1107996"/>
          </a:xfrm>
          <a:prstGeom prst="rect">
            <a:avLst/>
          </a:prstGeom>
          <a:noFill/>
        </p:spPr>
        <p:txBody>
          <a:bodyPr wrap="square" rtlCol="0">
            <a:spAutoFit/>
          </a:bodyPr>
          <a:lstStyle/>
          <a:p>
            <a:r>
              <a:rPr lang="en-US" sz="1600">
                <a:latin typeface="Tahoma" panose="020B0604030504040204" pitchFamily="34" charset="0"/>
                <a:ea typeface="Tahoma" panose="020B0604030504040204" pitchFamily="34" charset="0"/>
                <a:cs typeface="Tahoma" panose="020B0604030504040204" pitchFamily="34" charset="0"/>
                <a:hlinkClick r:id="rId5"/>
              </a:rPr>
              <a:t>edu.mosada.jr@gmail.com</a:t>
            </a:r>
            <a:endParaRPr lang="en-US" sz="1600">
              <a:latin typeface="Tahoma" panose="020B0604030504040204" pitchFamily="34" charset="0"/>
              <a:ea typeface="Tahoma" panose="020B0604030504040204" pitchFamily="34" charset="0"/>
              <a:cs typeface="Tahoma" panose="020B0604030504040204" pitchFamily="34" charset="0"/>
            </a:endParaRPr>
          </a:p>
          <a:p>
            <a:r>
              <a:rPr lang="en-US" sz="1600">
                <a:latin typeface="Tahoma" panose="020B0604030504040204" pitchFamily="34" charset="0"/>
                <a:ea typeface="Tahoma" panose="020B0604030504040204" pitchFamily="34" charset="0"/>
                <a:cs typeface="Tahoma" panose="020B0604030504040204" pitchFamily="34" charset="0"/>
                <a:hlinkClick r:id="rId6"/>
              </a:rPr>
              <a:t>https://github.com/ds-edu/</a:t>
            </a:r>
            <a:r>
              <a:rPr lang="en-US" sz="1600">
                <a:latin typeface="Tahoma" panose="020B0604030504040204" pitchFamily="34" charset="0"/>
                <a:ea typeface="Tahoma" panose="020B0604030504040204" pitchFamily="34" charset="0"/>
                <a:cs typeface="Tahoma" panose="020B0604030504040204" pitchFamily="34" charset="0"/>
              </a:rPr>
              <a:t>  </a:t>
            </a:r>
            <a:r>
              <a:rPr lang="en-US" sz="1600">
                <a:latin typeface="Tahoma" panose="020B0604030504040204" pitchFamily="34" charset="0"/>
                <a:ea typeface="Tahoma" panose="020B0604030504040204" pitchFamily="34" charset="0"/>
                <a:cs typeface="Tahoma" panose="020B0604030504040204" pitchFamily="34" charset="0"/>
                <a:hlinkClick r:id="rId7"/>
              </a:rPr>
              <a:t>https://www.linkedin.com/in/edumosada/</a:t>
            </a:r>
            <a:endParaRPr lang="en-US" sz="1600">
              <a:latin typeface="Tahoma" panose="020B0604030504040204" pitchFamily="34" charset="0"/>
              <a:ea typeface="Tahoma" panose="020B0604030504040204" pitchFamily="34" charset="0"/>
              <a:cs typeface="Tahoma" panose="020B0604030504040204" pitchFamily="34" charset="0"/>
            </a:endParaRPr>
          </a:p>
          <a:p>
            <a:endParaRPr lang="en-US"/>
          </a:p>
        </p:txBody>
      </p:sp>
      <p:pic>
        <p:nvPicPr>
          <p:cNvPr id="8" name="Picture 7" descr="A grey circle with a cat head&#10;&#10;AI-generated content may be incorrect.">
            <a:extLst>
              <a:ext uri="{FF2B5EF4-FFF2-40B4-BE49-F238E27FC236}">
                <a16:creationId xmlns:a16="http://schemas.microsoft.com/office/drawing/2014/main" id="{79424CE4-A61A-6C0F-F8D7-9AFECC02781D}"/>
              </a:ext>
            </a:extLst>
          </p:cNvPr>
          <p:cNvPicPr>
            <a:picLocks noChangeAspect="1"/>
          </p:cNvPicPr>
          <p:nvPr/>
        </p:nvPicPr>
        <p:blipFill>
          <a:blip r:embed="rId8"/>
          <a:stretch>
            <a:fillRect/>
          </a:stretch>
        </p:blipFill>
        <p:spPr>
          <a:xfrm>
            <a:off x="5874628" y="3560795"/>
            <a:ext cx="243964" cy="243964"/>
          </a:xfrm>
          <a:prstGeom prst="rect">
            <a:avLst/>
          </a:prstGeom>
        </p:spPr>
      </p:pic>
      <p:pic>
        <p:nvPicPr>
          <p:cNvPr id="10" name="Picture 9" descr="A black background with a black square&#10;&#10;AI-generated content may be incorrect.">
            <a:extLst>
              <a:ext uri="{FF2B5EF4-FFF2-40B4-BE49-F238E27FC236}">
                <a16:creationId xmlns:a16="http://schemas.microsoft.com/office/drawing/2014/main" id="{C35A43A5-5C3F-79D7-C0DB-58F188349C66}"/>
              </a:ext>
            </a:extLst>
          </p:cNvPr>
          <p:cNvPicPr>
            <a:picLocks noChangeAspect="1"/>
          </p:cNvPicPr>
          <p:nvPr/>
        </p:nvPicPr>
        <p:blipFill>
          <a:blip r:embed="rId9">
            <a:alphaModFix amt="61000"/>
            <a:extLst>
              <a:ext uri="{BEBA8EAE-BF5A-486C-A8C5-ECC9F3942E4B}">
                <a14:imgProps xmlns:a14="http://schemas.microsoft.com/office/drawing/2010/main">
                  <a14:imgLayer r:embed="rId10">
                    <a14:imgEffect>
                      <a14:colorTemperature colorTemp="1500"/>
                    </a14:imgEffect>
                    <a14:imgEffect>
                      <a14:brightnessContrast bright="-8000" contrast="-15000"/>
                    </a14:imgEffect>
                  </a14:imgLayer>
                </a14:imgProps>
              </a:ext>
            </a:extLst>
          </a:blip>
          <a:stretch>
            <a:fillRect/>
          </a:stretch>
        </p:blipFill>
        <p:spPr>
          <a:xfrm>
            <a:off x="5874628" y="3823908"/>
            <a:ext cx="243964" cy="226248"/>
          </a:xfrm>
          <a:prstGeom prst="rect">
            <a:avLst/>
          </a:prstGeom>
        </p:spPr>
      </p:pic>
    </p:spTree>
    <p:extLst>
      <p:ext uri="{BB962C8B-B14F-4D97-AF65-F5344CB8AC3E}">
        <p14:creationId xmlns:p14="http://schemas.microsoft.com/office/powerpoint/2010/main" val="330384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B7D88-18D8-7250-6364-BECA6F65381D}"/>
              </a:ext>
            </a:extLst>
          </p:cNvPr>
          <p:cNvSpPr>
            <a:spLocks noGrp="1"/>
          </p:cNvSpPr>
          <p:nvPr>
            <p:ph type="title"/>
          </p:nvPr>
        </p:nvSpPr>
        <p:spPr>
          <a:xfrm>
            <a:off x="608960" y="2800538"/>
            <a:ext cx="4114800" cy="912223"/>
          </a:xfrm>
        </p:spPr>
        <p:txBody>
          <a:bodyPr>
            <a:normAutofit/>
          </a:bodyPr>
          <a:lstStyle/>
          <a:p>
            <a:r>
              <a:rPr lang="en-US" sz="32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The Problem:</a:t>
            </a:r>
          </a:p>
        </p:txBody>
      </p:sp>
      <p:sp>
        <p:nvSpPr>
          <p:cNvPr id="7" name="Content Placeholder 6">
            <a:extLst>
              <a:ext uri="{FF2B5EF4-FFF2-40B4-BE49-F238E27FC236}">
                <a16:creationId xmlns:a16="http://schemas.microsoft.com/office/drawing/2014/main" id="{0C0D5F39-EF49-BECB-8276-8B8A46F07AC2}"/>
              </a:ext>
            </a:extLst>
          </p:cNvPr>
          <p:cNvSpPr>
            <a:spLocks noGrp="1"/>
          </p:cNvSpPr>
          <p:nvPr>
            <p:ph sz="quarter" idx="10"/>
          </p:nvPr>
        </p:nvSpPr>
        <p:spPr>
          <a:xfrm>
            <a:off x="6266408" y="2800538"/>
            <a:ext cx="4799012" cy="3505200"/>
          </a:xfrm>
        </p:spPr>
        <p:txBody>
          <a:bodyPr/>
          <a:lstStyle/>
          <a:p>
            <a:endParaRPr lang="en-US"/>
          </a:p>
        </p:txBody>
      </p:sp>
      <p:sp>
        <p:nvSpPr>
          <p:cNvPr id="2" name="Rectangle 1">
            <a:extLst>
              <a:ext uri="{FF2B5EF4-FFF2-40B4-BE49-F238E27FC236}">
                <a16:creationId xmlns:a16="http://schemas.microsoft.com/office/drawing/2014/main" id="{96C27D46-F5F2-E632-8A1B-9A98D7515367}"/>
              </a:ext>
            </a:extLst>
          </p:cNvPr>
          <p:cNvSpPr/>
          <p:nvPr/>
        </p:nvSpPr>
        <p:spPr>
          <a:xfrm>
            <a:off x="3379305" y="2417273"/>
            <a:ext cx="8400320" cy="2106244"/>
          </a:xfrm>
          <a:prstGeom prst="rect">
            <a:avLst/>
          </a:prstGeom>
          <a:solidFill>
            <a:srgbClr val="C87D68"/>
          </a:solidFill>
          <a:ln w="666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000" kern="100">
              <a:solidFill>
                <a:schemeClr val="bg1"/>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F26E52D6-3A87-F983-6E39-5D01077A294E}"/>
              </a:ext>
            </a:extLst>
          </p:cNvPr>
          <p:cNvSpPr txBox="1"/>
          <p:nvPr/>
        </p:nvSpPr>
        <p:spPr>
          <a:xfrm>
            <a:off x="3810000" y="2782874"/>
            <a:ext cx="7566991" cy="1477328"/>
          </a:xfrm>
          <a:prstGeom prst="rect">
            <a:avLst/>
          </a:prstGeom>
          <a:noFill/>
        </p:spPr>
        <p:txBody>
          <a:bodyPr wrap="square" rtlCol="0">
            <a:spAutoFit/>
          </a:bodyPr>
          <a:lstStyle/>
          <a:p>
            <a:r>
              <a:rPr lang="en-US" sz="2400" kern="100">
                <a:solidFill>
                  <a:schemeClr val="bg1"/>
                </a:solidFill>
                <a:effectLst/>
                <a:latin typeface="Tahoma" panose="020B0604030504040204" pitchFamily="34" charset="0"/>
                <a:ea typeface="Tahoma" panose="020B0604030504040204" pitchFamily="34" charset="0"/>
                <a:cs typeface="Tahoma" panose="020B0604030504040204" pitchFamily="34" charset="0"/>
              </a:rPr>
              <a:t>How can an online retailer target specific groups of customers for its marketing campaigns and strategies based on their purchasing patterns?</a:t>
            </a:r>
          </a:p>
          <a:p>
            <a:endParaRPr lang="en-US"/>
          </a:p>
        </p:txBody>
      </p:sp>
    </p:spTree>
    <p:extLst>
      <p:ext uri="{BB962C8B-B14F-4D97-AF65-F5344CB8AC3E}">
        <p14:creationId xmlns:p14="http://schemas.microsoft.com/office/powerpoint/2010/main" val="810374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DE1FF3C-610F-EB85-E4F2-E19976BFF011}"/>
              </a:ext>
            </a:extLst>
          </p:cNvPr>
          <p:cNvSpPr txBox="1"/>
          <p:nvPr/>
        </p:nvSpPr>
        <p:spPr>
          <a:xfrm>
            <a:off x="6034120" y="807533"/>
            <a:ext cx="5521776" cy="1554272"/>
          </a:xfrm>
          <a:prstGeom prst="rect">
            <a:avLst/>
          </a:prstGeom>
          <a:noFill/>
          <a:ln w="15875">
            <a:solidFill>
              <a:schemeClr val="accent5">
                <a:lumMod val="75000"/>
              </a:schemeClr>
            </a:solidFill>
          </a:ln>
        </p:spPr>
        <p:txBody>
          <a:bodyPr wrap="square" tIns="182880" rtlCol="0">
            <a:spAutoFit/>
          </a:bodyPr>
          <a:lstStyle/>
          <a:p>
            <a:pPr marL="285750" indent="-285750">
              <a:lnSpc>
                <a:spcPct val="150000"/>
              </a:lnSpc>
              <a:buFont typeface="Wingdings" panose="05000000000000000000" pitchFamily="2" charset="2"/>
              <a:buChar char="ü"/>
            </a:pPr>
            <a:r>
              <a:rPr lang="en-US" sz="1600" b="0" i="0">
                <a:solidFill>
                  <a:schemeClr val="accent4">
                    <a:lumMod val="50000"/>
                  </a:schemeClr>
                </a:solidFill>
                <a:effectLst/>
                <a:latin typeface="Tahoma" panose="020B0604030504040204" pitchFamily="34" charset="0"/>
                <a:ea typeface="Tahoma" panose="020B0604030504040204" pitchFamily="34" charset="0"/>
                <a:cs typeface="Tahoma" panose="020B0604030504040204" pitchFamily="34" charset="0"/>
              </a:rPr>
              <a:t>Valuable insights into customer purchasing behavior </a:t>
            </a:r>
            <a:endParaRPr lang="en-US" sz="1600">
              <a:solidFill>
                <a:schemeClr val="accent4">
                  <a:lumMod val="50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ü"/>
            </a:pPr>
            <a:r>
              <a:rPr lang="en-US" sz="1600" b="0" i="0">
                <a:solidFill>
                  <a:schemeClr val="accent4">
                    <a:lumMod val="50000"/>
                  </a:schemeClr>
                </a:solidFill>
                <a:effectLst/>
                <a:latin typeface="Tahoma" panose="020B0604030504040204" pitchFamily="34" charset="0"/>
                <a:ea typeface="Tahoma" panose="020B0604030504040204" pitchFamily="34" charset="0"/>
                <a:cs typeface="Tahoma" panose="020B0604030504040204" pitchFamily="34" charset="0"/>
              </a:rPr>
              <a:t>Customer-centric data anchored on RFM features</a:t>
            </a:r>
          </a:p>
          <a:p>
            <a:pPr marL="285750" indent="-285750">
              <a:lnSpc>
                <a:spcPct val="150000"/>
              </a:lnSpc>
              <a:buFont typeface="Wingdings" panose="05000000000000000000" pitchFamily="2" charset="2"/>
              <a:buChar char="ü"/>
            </a:pPr>
            <a:r>
              <a:rPr lang="en-US" sz="1600" b="0" i="0">
                <a:solidFill>
                  <a:schemeClr val="accent4">
                    <a:lumMod val="50000"/>
                  </a:schemeClr>
                </a:solidFill>
                <a:effectLst/>
                <a:latin typeface="Tahoma" panose="020B0604030504040204" pitchFamily="34" charset="0"/>
                <a:ea typeface="Tahoma" panose="020B0604030504040204" pitchFamily="34" charset="0"/>
                <a:cs typeface="Tahoma" panose="020B0604030504040204" pitchFamily="34" charset="0"/>
              </a:rPr>
              <a:t>Segmented customers based on RFM analysis.</a:t>
            </a:r>
          </a:p>
          <a:p>
            <a:endParaRPr lang="en-US" sz="1400" b="0" i="0">
              <a:solidFill>
                <a:srgbClr val="F0F6FC"/>
              </a:solidFill>
              <a:effectLst/>
              <a:latin typeface="-apple-system"/>
            </a:endParaRPr>
          </a:p>
        </p:txBody>
      </p:sp>
      <p:sp>
        <p:nvSpPr>
          <p:cNvPr id="26" name="Rectangle 25">
            <a:extLst>
              <a:ext uri="{FF2B5EF4-FFF2-40B4-BE49-F238E27FC236}">
                <a16:creationId xmlns:a16="http://schemas.microsoft.com/office/drawing/2014/main" id="{5D10DD78-3750-6B62-B4D8-DA38D4B490D3}"/>
              </a:ext>
            </a:extLst>
          </p:cNvPr>
          <p:cNvSpPr/>
          <p:nvPr/>
        </p:nvSpPr>
        <p:spPr>
          <a:xfrm>
            <a:off x="6036365" y="2855782"/>
            <a:ext cx="5519531" cy="3551644"/>
          </a:xfrm>
          <a:prstGeom prst="rect">
            <a:avLst/>
          </a:prstGeom>
          <a:noFill/>
          <a:ln w="158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bIns="0" rtlCol="0" anchor="ctr"/>
          <a:lstStyle/>
          <a:p>
            <a:pPr marL="171450" indent="-171450">
              <a:buFont typeface="Wingdings" panose="05000000000000000000" pitchFamily="2" charset="2"/>
              <a:buChar char="§"/>
            </a:pPr>
            <a:r>
              <a:rPr lang="en-US">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B</a:t>
            </a:r>
            <a:r>
              <a:rPr lang="en-US" b="0">
                <a:solidFill>
                  <a:schemeClr val="accent4">
                    <a:lumMod val="75000"/>
                  </a:schemeClr>
                </a:solidFill>
                <a:effectLst/>
                <a:latin typeface="Tahoma" panose="020B0604030504040204" pitchFamily="34" charset="0"/>
                <a:ea typeface="Tahoma" panose="020B0604030504040204" pitchFamily="34" charset="0"/>
                <a:cs typeface="Tahoma" panose="020B0604030504040204" pitchFamily="34" charset="0"/>
              </a:rPr>
              <a:t>etter understanding of customers' behaviors and ever-changing needs</a:t>
            </a:r>
          </a:p>
          <a:p>
            <a:pPr marL="628650" lvl="1" indent="-171450">
              <a:lnSpc>
                <a:spcPct val="150000"/>
              </a:lnSpc>
              <a:buFont typeface="Wingdings" panose="05000000000000000000" pitchFamily="2" charset="2"/>
              <a:buChar char="q"/>
            </a:pPr>
            <a:r>
              <a:rPr lang="en-US" b="0" i="0">
                <a:solidFill>
                  <a:schemeClr val="accent4">
                    <a:lumMod val="75000"/>
                  </a:schemeClr>
                </a:solidFill>
                <a:effectLst/>
                <a:latin typeface="Tahoma" panose="020B0604030504040204" pitchFamily="34" charset="0"/>
                <a:ea typeface="Tahoma" panose="020B0604030504040204" pitchFamily="34" charset="0"/>
                <a:cs typeface="Tahoma" panose="020B0604030504040204" pitchFamily="34" charset="0"/>
              </a:rPr>
              <a:t>  Targeted </a:t>
            </a:r>
            <a:r>
              <a:rPr lang="en-US">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M</a:t>
            </a:r>
            <a:r>
              <a:rPr lang="en-US" b="0" i="0">
                <a:solidFill>
                  <a:schemeClr val="accent4">
                    <a:lumMod val="75000"/>
                  </a:schemeClr>
                </a:solidFill>
                <a:effectLst/>
                <a:latin typeface="Tahoma" panose="020B0604030504040204" pitchFamily="34" charset="0"/>
                <a:ea typeface="Tahoma" panose="020B0604030504040204" pitchFamily="34" charset="0"/>
                <a:cs typeface="Tahoma" panose="020B0604030504040204" pitchFamily="34" charset="0"/>
              </a:rPr>
              <a:t>arketing Campaigns/</a:t>
            </a:r>
            <a:r>
              <a:rPr lang="en-US">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S</a:t>
            </a:r>
            <a:r>
              <a:rPr lang="en-US" b="0" i="0">
                <a:solidFill>
                  <a:schemeClr val="accent4">
                    <a:lumMod val="75000"/>
                  </a:schemeClr>
                </a:solidFill>
                <a:effectLst/>
                <a:latin typeface="Tahoma" panose="020B0604030504040204" pitchFamily="34" charset="0"/>
                <a:ea typeface="Tahoma" panose="020B0604030504040204" pitchFamily="34" charset="0"/>
                <a:cs typeface="Tahoma" panose="020B0604030504040204" pitchFamily="34" charset="0"/>
              </a:rPr>
              <a:t>trategies</a:t>
            </a:r>
          </a:p>
          <a:p>
            <a:pPr marL="628650" lvl="1" indent="-171450">
              <a:lnSpc>
                <a:spcPct val="150000"/>
              </a:lnSpc>
              <a:buFont typeface="Wingdings" panose="05000000000000000000" pitchFamily="2" charset="2"/>
              <a:buChar char="q"/>
            </a:pPr>
            <a:r>
              <a:rPr lang="en-US">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  E</a:t>
            </a:r>
            <a:r>
              <a:rPr lang="en-US" b="0" i="0">
                <a:solidFill>
                  <a:schemeClr val="accent4">
                    <a:lumMod val="75000"/>
                  </a:schemeClr>
                </a:solidFill>
                <a:effectLst/>
                <a:latin typeface="Tahoma" panose="020B0604030504040204" pitchFamily="34" charset="0"/>
                <a:ea typeface="Tahoma" panose="020B0604030504040204" pitchFamily="34" charset="0"/>
                <a:cs typeface="Tahoma" panose="020B0604030504040204" pitchFamily="34" charset="0"/>
              </a:rPr>
              <a:t>nhanced Customer Experience</a:t>
            </a:r>
            <a:endParaRPr lang="en-US" i="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Wingdings" panose="05000000000000000000" pitchFamily="2" charset="2"/>
              <a:buChar char="§"/>
            </a:pPr>
            <a:endParaRPr lang="en-US">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Wingdings" panose="05000000000000000000" pitchFamily="2" charset="2"/>
              <a:buChar char="§"/>
            </a:pPr>
            <a:r>
              <a:rPr lang="en-US" b="0">
                <a:solidFill>
                  <a:schemeClr val="accent4">
                    <a:lumMod val="75000"/>
                  </a:schemeClr>
                </a:solidFill>
                <a:effectLst/>
                <a:latin typeface="Tahoma" panose="020B0604030504040204" pitchFamily="34" charset="0"/>
                <a:ea typeface="Tahoma" panose="020B0604030504040204" pitchFamily="34" charset="0"/>
                <a:cs typeface="Tahoma" panose="020B0604030504040204" pitchFamily="34" charset="0"/>
              </a:rPr>
              <a:t>Drive innovative and creative solutions</a:t>
            </a:r>
            <a:endParaRPr lang="en-US" b="0" i="1">
              <a:solidFill>
                <a:schemeClr val="accent4">
                  <a:lumMod val="75000"/>
                </a:schemeClr>
              </a:solidFill>
              <a:effectLst/>
              <a:latin typeface="Tahoma" panose="020B0604030504040204" pitchFamily="34" charset="0"/>
              <a:ea typeface="Tahoma" panose="020B0604030504040204" pitchFamily="34" charset="0"/>
              <a:cs typeface="Tahoma" panose="020B0604030504040204" pitchFamily="34" charset="0"/>
            </a:endParaRPr>
          </a:p>
          <a:p>
            <a:pPr marL="628650" lvl="1" indent="-171450">
              <a:lnSpc>
                <a:spcPct val="150000"/>
              </a:lnSpc>
              <a:buFont typeface="Wingdings" panose="05000000000000000000" pitchFamily="2" charset="2"/>
              <a:buChar char="q"/>
            </a:pPr>
            <a:r>
              <a:rPr lang="en-US">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  B</a:t>
            </a:r>
            <a:r>
              <a:rPr lang="en-US" b="0" i="0">
                <a:solidFill>
                  <a:schemeClr val="accent4">
                    <a:lumMod val="75000"/>
                  </a:schemeClr>
                </a:solidFill>
                <a:effectLst/>
                <a:latin typeface="Tahoma" panose="020B0604030504040204" pitchFamily="34" charset="0"/>
                <a:ea typeface="Tahoma" panose="020B0604030504040204" pitchFamily="34" charset="0"/>
                <a:cs typeface="Tahoma" panose="020B0604030504040204" pitchFamily="34" charset="0"/>
              </a:rPr>
              <a:t>oost product sales and profitability </a:t>
            </a:r>
          </a:p>
          <a:p>
            <a:pPr marL="628650" lvl="1" indent="-171450">
              <a:lnSpc>
                <a:spcPct val="150000"/>
              </a:lnSpc>
              <a:buFont typeface="Wingdings" panose="05000000000000000000" pitchFamily="2" charset="2"/>
              <a:buChar char="q"/>
            </a:pPr>
            <a:r>
              <a:rPr lang="en-US" b="0" i="0">
                <a:solidFill>
                  <a:schemeClr val="accent4">
                    <a:lumMod val="75000"/>
                  </a:schemeClr>
                </a:solidFill>
                <a:effectLst/>
                <a:latin typeface="Tahoma" panose="020B0604030504040204" pitchFamily="34" charset="0"/>
                <a:ea typeface="Tahoma" panose="020B0604030504040204" pitchFamily="34" charset="0"/>
                <a:cs typeface="Tahoma" panose="020B0604030504040204" pitchFamily="34" charset="0"/>
              </a:rPr>
              <a:t>  Promising outlook for the future</a:t>
            </a:r>
            <a:endParaRPr lang="en-US">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1AAA6C60-1BA1-0736-AF4F-FAFD7FC9EB9B}"/>
              </a:ext>
            </a:extLst>
          </p:cNvPr>
          <p:cNvSpPr txBox="1"/>
          <p:nvPr/>
        </p:nvSpPr>
        <p:spPr>
          <a:xfrm>
            <a:off x="6034120" y="2511226"/>
            <a:ext cx="5519531" cy="307777"/>
          </a:xfrm>
          <a:prstGeom prst="rect">
            <a:avLst/>
          </a:prstGeom>
          <a:solidFill>
            <a:schemeClr val="accent5"/>
          </a:solidFill>
        </p:spPr>
        <p:txBody>
          <a:bodyPr wrap="square" rtlCol="0">
            <a:spAutoFit/>
          </a:bodyPr>
          <a:lstStyle/>
          <a:p>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Benefits:</a:t>
            </a:r>
          </a:p>
        </p:txBody>
      </p:sp>
      <p:sp>
        <p:nvSpPr>
          <p:cNvPr id="27" name="TextBox 26">
            <a:extLst>
              <a:ext uri="{FF2B5EF4-FFF2-40B4-BE49-F238E27FC236}">
                <a16:creationId xmlns:a16="http://schemas.microsoft.com/office/drawing/2014/main" id="{41E187B7-12B6-3D4F-47BD-92E0E0307E8E}"/>
              </a:ext>
            </a:extLst>
          </p:cNvPr>
          <p:cNvSpPr txBox="1"/>
          <p:nvPr/>
        </p:nvSpPr>
        <p:spPr>
          <a:xfrm>
            <a:off x="6036365" y="463828"/>
            <a:ext cx="5517286" cy="307777"/>
          </a:xfrm>
          <a:prstGeom prst="rect">
            <a:avLst/>
          </a:prstGeom>
          <a:solidFill>
            <a:schemeClr val="accent5"/>
          </a:solidFill>
        </p:spPr>
        <p:txBody>
          <a:bodyPr wrap="square" rtlCol="0">
            <a:spAutoFit/>
          </a:bodyPr>
          <a:lstStyle/>
          <a:p>
            <a:r>
              <a:rPr lang="en-US" sz="1400">
                <a:solidFill>
                  <a:schemeClr val="bg1"/>
                </a:solidFill>
                <a:effectLst/>
                <a:latin typeface="Tahoma" panose="020B0604030504040204" pitchFamily="34" charset="0"/>
                <a:ea typeface="Tahoma" panose="020B0604030504040204" pitchFamily="34" charset="0"/>
                <a:cs typeface="Tahoma" panose="020B0604030504040204" pitchFamily="34" charset="0"/>
              </a:rPr>
              <a:t>Objectives:</a:t>
            </a:r>
          </a:p>
        </p:txBody>
      </p:sp>
      <p:pic>
        <p:nvPicPr>
          <p:cNvPr id="5" name="Picture Placeholder 4" descr="A group of people standing on a white surface&#10;&#10;AI-generated content may be incorrect.">
            <a:extLst>
              <a:ext uri="{FF2B5EF4-FFF2-40B4-BE49-F238E27FC236}">
                <a16:creationId xmlns:a16="http://schemas.microsoft.com/office/drawing/2014/main" id="{C1E7F7BA-2DC4-D989-D1DC-CE7F45FE1241}"/>
              </a:ext>
            </a:extLst>
          </p:cNvPr>
          <p:cNvPicPr>
            <a:picLocks noGrp="1" noChangeAspect="1"/>
          </p:cNvPicPr>
          <p:nvPr>
            <p:ph type="pic" sz="quarter" idx="10"/>
          </p:nvPr>
        </p:nvPicPr>
        <p:blipFill>
          <a:blip r:embed="rId3"/>
          <a:srcRect t="5988" b="5988"/>
          <a:stretch>
            <a:fillRect/>
          </a:stretch>
        </p:blipFill>
        <p:spPr/>
      </p:pic>
    </p:spTree>
    <p:extLst>
      <p:ext uri="{BB962C8B-B14F-4D97-AF65-F5344CB8AC3E}">
        <p14:creationId xmlns:p14="http://schemas.microsoft.com/office/powerpoint/2010/main" val="367157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22D7C-25D7-4F3A-2421-37C6BF847A1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022C78F-F762-6240-5F6D-45BF78987E8B}"/>
              </a:ext>
            </a:extLst>
          </p:cNvPr>
          <p:cNvSpPr>
            <a:spLocks noGrp="1"/>
          </p:cNvSpPr>
          <p:nvPr>
            <p:ph type="title"/>
          </p:nvPr>
        </p:nvSpPr>
        <p:spPr>
          <a:xfrm>
            <a:off x="6096000" y="914400"/>
            <a:ext cx="2211344" cy="1325563"/>
          </a:xfrm>
        </p:spPr>
        <p:txBody>
          <a:bodyPr>
            <a:normAutofit/>
          </a:bodyPr>
          <a:lstStyle/>
          <a:p>
            <a:r>
              <a:rPr lang="en-US" sz="3200">
                <a:solidFill>
                  <a:schemeClr val="accent5"/>
                </a:solidFill>
                <a:latin typeface="Tahoma" panose="020B0604030504040204" pitchFamily="34" charset="0"/>
                <a:ea typeface="Tahoma" panose="020B0604030504040204" pitchFamily="34" charset="0"/>
                <a:cs typeface="Tahoma" panose="020B0604030504040204" pitchFamily="34" charset="0"/>
              </a:rPr>
              <a:t>The Data:</a:t>
            </a:r>
          </a:p>
        </p:txBody>
      </p:sp>
      <p:sp>
        <p:nvSpPr>
          <p:cNvPr id="10" name="Content Placeholder 9">
            <a:extLst>
              <a:ext uri="{FF2B5EF4-FFF2-40B4-BE49-F238E27FC236}">
                <a16:creationId xmlns:a16="http://schemas.microsoft.com/office/drawing/2014/main" id="{CF10C030-A7F6-8D40-882D-53916B24FC28}"/>
              </a:ext>
            </a:extLst>
          </p:cNvPr>
          <p:cNvSpPr>
            <a:spLocks noGrp="1"/>
          </p:cNvSpPr>
          <p:nvPr>
            <p:ph sz="quarter" idx="10"/>
          </p:nvPr>
        </p:nvSpPr>
        <p:spPr>
          <a:xfrm>
            <a:off x="5983357" y="2153285"/>
            <a:ext cx="5713412" cy="3790315"/>
          </a:xfrm>
        </p:spPr>
        <p:txBody>
          <a:bodyPr>
            <a:normAutofit/>
          </a:bodyPr>
          <a:lstStyle/>
          <a:p>
            <a:pPr>
              <a:buClr>
                <a:schemeClr val="accent5">
                  <a:lumMod val="60000"/>
                  <a:lumOff val="40000"/>
                </a:schemeClr>
              </a:buClr>
              <a:buFont typeface="Wingdings" panose="05000000000000000000" pitchFamily="2" charset="2"/>
              <a:buChar char="§"/>
            </a:pPr>
            <a:r>
              <a:rPr lang="en-US" b="0" i="0">
                <a:effectLst/>
                <a:latin typeface="Tahoma" panose="020B0604030504040204" pitchFamily="34" charset="0"/>
                <a:ea typeface="Tahoma" panose="020B0604030504040204" pitchFamily="34" charset="0"/>
                <a:cs typeface="Tahoma" panose="020B0604030504040204" pitchFamily="34" charset="0"/>
              </a:rPr>
              <a:t>UK-based all-occasion gift-ware online retailer</a:t>
            </a:r>
          </a:p>
          <a:p>
            <a:pPr>
              <a:buClr>
                <a:schemeClr val="accent5">
                  <a:lumMod val="60000"/>
                  <a:lumOff val="40000"/>
                </a:schemeClr>
              </a:buClr>
              <a:buFont typeface="Wingdings" panose="05000000000000000000" pitchFamily="2" charset="2"/>
              <a:buChar char="§"/>
            </a:pPr>
            <a:r>
              <a:rPr lang="en-US" b="1" i="0">
                <a:solidFill>
                  <a:schemeClr val="accent5"/>
                </a:solidFill>
                <a:effectLst/>
                <a:latin typeface="Tahoma" panose="020B0604030504040204" pitchFamily="34" charset="0"/>
                <a:ea typeface="Tahoma" panose="020B0604030504040204" pitchFamily="34" charset="0"/>
                <a:cs typeface="Tahoma" panose="020B0604030504040204" pitchFamily="34" charset="0"/>
              </a:rPr>
              <a:t>500,000+ </a:t>
            </a:r>
            <a:r>
              <a:rPr lang="en-US" b="0" i="0">
                <a:effectLst/>
                <a:latin typeface="Tahoma" panose="020B0604030504040204" pitchFamily="34" charset="0"/>
                <a:ea typeface="Tahoma" panose="020B0604030504040204" pitchFamily="34" charset="0"/>
                <a:cs typeface="Tahoma" panose="020B0604030504040204" pitchFamily="34" charset="0"/>
              </a:rPr>
              <a:t>transactions in 2010</a:t>
            </a:r>
          </a:p>
          <a:p>
            <a:pPr>
              <a:buClr>
                <a:schemeClr val="accent5">
                  <a:lumMod val="60000"/>
                  <a:lumOff val="40000"/>
                </a:schemeClr>
              </a:buClr>
              <a:buFont typeface="Wingdings" panose="05000000000000000000" pitchFamily="2" charset="2"/>
              <a:buChar char="§"/>
            </a:pPr>
            <a:r>
              <a:rPr lang="en-US" b="1" i="0">
                <a:solidFill>
                  <a:schemeClr val="accent5"/>
                </a:solidFill>
                <a:effectLst/>
                <a:latin typeface="Tahoma" panose="020B0604030504040204" pitchFamily="34" charset="0"/>
                <a:ea typeface="Tahoma" panose="020B0604030504040204" pitchFamily="34" charset="0"/>
                <a:cs typeface="Tahoma" panose="020B0604030504040204" pitchFamily="34" charset="0"/>
              </a:rPr>
              <a:t>4,000+ </a:t>
            </a:r>
            <a:r>
              <a:rPr lang="en-US" b="0" i="0">
                <a:effectLst/>
                <a:latin typeface="Tahoma" panose="020B0604030504040204" pitchFamily="34" charset="0"/>
                <a:ea typeface="Tahoma" panose="020B0604030504040204" pitchFamily="34" charset="0"/>
                <a:cs typeface="Tahoma" panose="020B0604030504040204" pitchFamily="34" charset="0"/>
              </a:rPr>
              <a:t>customers recorded</a:t>
            </a:r>
          </a:p>
          <a:p>
            <a:pPr marL="0" indent="0">
              <a:buClr>
                <a:schemeClr val="bg1">
                  <a:lumMod val="50000"/>
                </a:schemeClr>
              </a:buClr>
              <a:buNone/>
            </a:pPr>
            <a:endParaRPr lang="en-US" b="0" i="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6" name="Picture Placeholder 5" descr="A close-up of a chart&#10;&#10;AI-generated content may be incorrect.">
            <a:extLst>
              <a:ext uri="{FF2B5EF4-FFF2-40B4-BE49-F238E27FC236}">
                <a16:creationId xmlns:a16="http://schemas.microsoft.com/office/drawing/2014/main" id="{22BE85DE-CB62-4B60-CE5D-0BAB9BB976E7}"/>
              </a:ext>
            </a:extLst>
          </p:cNvPr>
          <p:cNvPicPr>
            <a:picLocks noGrp="1" noChangeAspect="1"/>
          </p:cNvPicPr>
          <p:nvPr>
            <p:ph type="pic" sz="quarter" idx="11"/>
          </p:nvPr>
        </p:nvPicPr>
        <p:blipFill>
          <a:blip r:embed="rId3">
            <a:duotone>
              <a:prstClr val="black"/>
              <a:schemeClr val="accent5">
                <a:tint val="45000"/>
                <a:satMod val="400000"/>
              </a:schemeClr>
            </a:duotone>
            <a:alphaModFix amt="71000"/>
            <a:extLst>
              <a:ext uri="{BEBA8EAE-BF5A-486C-A8C5-ECC9F3942E4B}">
                <a14:imgProps xmlns:a14="http://schemas.microsoft.com/office/drawing/2010/main">
                  <a14:imgLayer r:embed="rId4">
                    <a14:imgEffect>
                      <a14:colorTemperature colorTemp="11500"/>
                    </a14:imgEffect>
                  </a14:imgLayer>
                </a14:imgProps>
              </a:ext>
            </a:extLst>
          </a:blip>
          <a:srcRect t="9141" b="9141"/>
          <a:stretch>
            <a:fillRect/>
          </a:stretch>
        </p:blipFill>
        <p:spPr/>
      </p:pic>
      <p:sp>
        <p:nvSpPr>
          <p:cNvPr id="7" name="TextBox 6">
            <a:extLst>
              <a:ext uri="{FF2B5EF4-FFF2-40B4-BE49-F238E27FC236}">
                <a16:creationId xmlns:a16="http://schemas.microsoft.com/office/drawing/2014/main" id="{0584E3DE-0937-0F4B-583C-A56B28881C0C}"/>
              </a:ext>
            </a:extLst>
          </p:cNvPr>
          <p:cNvSpPr txBox="1"/>
          <p:nvPr/>
        </p:nvSpPr>
        <p:spPr>
          <a:xfrm>
            <a:off x="6380922" y="6036365"/>
            <a:ext cx="5315847" cy="492443"/>
          </a:xfrm>
          <a:prstGeom prst="rect">
            <a:avLst/>
          </a:prstGeom>
          <a:noFill/>
        </p:spPr>
        <p:txBody>
          <a:bodyPr wrap="square" rtlCol="0">
            <a:spAutoFit/>
          </a:bodyPr>
          <a:lstStyle/>
          <a:p>
            <a:r>
              <a:rPr lang="en-US" sz="1400" b="0" i="0">
                <a:solidFill>
                  <a:schemeClr val="bg1">
                    <a:lumMod val="65000"/>
                  </a:schemeClr>
                </a:solidFill>
                <a:effectLst/>
                <a:latin typeface="Tahoma" panose="020B0604030504040204" pitchFamily="34" charset="0"/>
                <a:ea typeface="Tahoma" panose="020B0604030504040204" pitchFamily="34" charset="0"/>
                <a:cs typeface="Tahoma" panose="020B0604030504040204" pitchFamily="34" charset="0"/>
              </a:rPr>
              <a:t>Data Source: </a:t>
            </a:r>
            <a:r>
              <a:rPr lang="en-US" sz="1400" b="0" i="0" u="sng">
                <a:effectLst/>
                <a:latin typeface="Tahoma" panose="020B0604030504040204" pitchFamily="34" charset="0"/>
                <a:ea typeface="Tahoma" panose="020B0604030504040204" pitchFamily="34" charset="0"/>
                <a:cs typeface="Tahoma" panose="020B0604030504040204" pitchFamily="34" charset="0"/>
                <a:hlinkClick r:id="rId5"/>
              </a:rPr>
              <a:t>UCI Machine Learning Repository | Online Retail II</a:t>
            </a:r>
            <a:endParaRPr lang="en-US" sz="1400">
              <a:latin typeface="Tahoma" panose="020B0604030504040204" pitchFamily="34" charset="0"/>
              <a:ea typeface="Tahoma" panose="020B0604030504040204" pitchFamily="34" charset="0"/>
              <a:cs typeface="Tahoma" panose="020B0604030504040204" pitchFamily="34" charset="0"/>
            </a:endParaRPr>
          </a:p>
          <a:p>
            <a:endParaRPr lang="en-US" sz="1200"/>
          </a:p>
        </p:txBody>
      </p:sp>
    </p:spTree>
    <p:extLst>
      <p:ext uri="{BB962C8B-B14F-4D97-AF65-F5344CB8AC3E}">
        <p14:creationId xmlns:p14="http://schemas.microsoft.com/office/powerpoint/2010/main" val="4224374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A951FD-B055-4EE8-B6D9-62EC0F39DC50}"/>
              </a:ext>
            </a:extLst>
          </p:cNvPr>
          <p:cNvSpPr>
            <a:spLocks noGrp="1"/>
          </p:cNvSpPr>
          <p:nvPr>
            <p:ph type="title"/>
          </p:nvPr>
        </p:nvSpPr>
        <p:spPr>
          <a:xfrm>
            <a:off x="914400" y="1020445"/>
            <a:ext cx="4114800" cy="5029200"/>
          </a:xfrm>
        </p:spPr>
        <p:txBody>
          <a:bodyPr/>
          <a:lstStyle/>
          <a:p>
            <a:r>
              <a:rPr lang="en-US">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Data Wrangling</a:t>
            </a:r>
          </a:p>
        </p:txBody>
      </p:sp>
      <p:sp>
        <p:nvSpPr>
          <p:cNvPr id="7" name="Content Placeholder 6">
            <a:extLst>
              <a:ext uri="{FF2B5EF4-FFF2-40B4-BE49-F238E27FC236}">
                <a16:creationId xmlns:a16="http://schemas.microsoft.com/office/drawing/2014/main" id="{FC5F8EB2-8936-F0AC-DA2A-4A5609BEA7E8}"/>
              </a:ext>
            </a:extLst>
          </p:cNvPr>
          <p:cNvSpPr>
            <a:spLocks noGrp="1"/>
          </p:cNvSpPr>
          <p:nvPr>
            <p:ph sz="quarter" idx="11"/>
          </p:nvPr>
        </p:nvSpPr>
        <p:spPr>
          <a:xfrm>
            <a:off x="4684642" y="1020445"/>
            <a:ext cx="7030279" cy="5029200"/>
          </a:xfrm>
        </p:spPr>
        <p:txBody>
          <a:bodyPr>
            <a:normAutofit/>
          </a:bodyPr>
          <a:lstStyle/>
          <a:p>
            <a:r>
              <a:rPr lang="en-US" sz="2200" b="1">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541,910</a:t>
            </a:r>
            <a:r>
              <a:rPr lang="en-US" sz="2200" b="1">
                <a:latin typeface="Tahoma" panose="020B0604030504040204" pitchFamily="34" charset="0"/>
                <a:ea typeface="Tahoma" panose="020B0604030504040204" pitchFamily="34" charset="0"/>
                <a:cs typeface="Tahoma" panose="020B0604030504040204" pitchFamily="34" charset="0"/>
              </a:rPr>
              <a:t> </a:t>
            </a:r>
            <a:r>
              <a:rPr lang="en-US" sz="2200">
                <a:latin typeface="Tahoma" panose="020B0604030504040204" pitchFamily="34" charset="0"/>
                <a:ea typeface="Tahoma" panose="020B0604030504040204" pitchFamily="34" charset="0"/>
                <a:cs typeface="Tahoma" panose="020B0604030504040204" pitchFamily="34" charset="0"/>
              </a:rPr>
              <a:t>Sales transactions in 2010</a:t>
            </a:r>
          </a:p>
          <a:p>
            <a:r>
              <a:rPr lang="en-US" sz="2200" b="1">
                <a:solidFill>
                  <a:srgbClr val="C87D68"/>
                </a:solidFill>
                <a:latin typeface="Tahoma" panose="020B0604030504040204" pitchFamily="34" charset="0"/>
                <a:ea typeface="Tahoma" panose="020B0604030504040204" pitchFamily="34" charset="0"/>
                <a:cs typeface="Tahoma" panose="020B0604030504040204" pitchFamily="34" charset="0"/>
              </a:rPr>
              <a:t>25 % </a:t>
            </a:r>
            <a:r>
              <a:rPr lang="en-US" sz="2200">
                <a:solidFill>
                  <a:srgbClr val="C87D68"/>
                </a:solidFill>
                <a:latin typeface="Tahoma" panose="020B0604030504040204" pitchFamily="34" charset="0"/>
                <a:ea typeface="Tahoma" panose="020B0604030504040204" pitchFamily="34" charset="0"/>
                <a:cs typeface="Tahoma" panose="020B0604030504040204" pitchFamily="34" charset="0"/>
              </a:rPr>
              <a:t> </a:t>
            </a:r>
            <a:r>
              <a:rPr lang="en-US" sz="2200">
                <a:latin typeface="Tahoma" panose="020B0604030504040204" pitchFamily="34" charset="0"/>
                <a:ea typeface="Tahoma" panose="020B0604030504040204" pitchFamily="34" charset="0"/>
                <a:cs typeface="Tahoma" panose="020B0604030504040204" pitchFamily="34" charset="0"/>
              </a:rPr>
              <a:t>Blank Customer IDs - 135,080</a:t>
            </a:r>
          </a:p>
          <a:p>
            <a:r>
              <a:rPr lang="en-US" sz="2200" b="1">
                <a:solidFill>
                  <a:srgbClr val="C87D68"/>
                </a:solidFill>
                <a:latin typeface="Tahoma" panose="020B0604030504040204" pitchFamily="34" charset="0"/>
                <a:ea typeface="Tahoma" panose="020B0604030504040204" pitchFamily="34" charset="0"/>
                <a:cs typeface="Tahoma" panose="020B0604030504040204" pitchFamily="34" charset="0"/>
              </a:rPr>
              <a:t>1.6 %  </a:t>
            </a:r>
            <a:r>
              <a:rPr lang="en-US" sz="2200">
                <a:latin typeface="Tahoma" panose="020B0604030504040204" pitchFamily="34" charset="0"/>
                <a:ea typeface="Tahoma" panose="020B0604030504040204" pitchFamily="34" charset="0"/>
                <a:cs typeface="Tahoma" panose="020B0604030504040204" pitchFamily="34" charset="0"/>
              </a:rPr>
              <a:t>Negative values in quantity – 8,905</a:t>
            </a:r>
          </a:p>
          <a:p>
            <a:r>
              <a:rPr lang="en-US" sz="2200" b="1">
                <a:solidFill>
                  <a:srgbClr val="C87D68"/>
                </a:solidFill>
                <a:latin typeface="Tahoma" panose="020B0604030504040204" pitchFamily="34" charset="0"/>
                <a:ea typeface="Tahoma" panose="020B0604030504040204" pitchFamily="34" charset="0"/>
                <a:cs typeface="Tahoma" panose="020B0604030504040204" pitchFamily="34" charset="0"/>
              </a:rPr>
              <a:t>1 % </a:t>
            </a:r>
            <a:r>
              <a:rPr lang="en-US" sz="2200">
                <a:latin typeface="Tahoma" panose="020B0604030504040204" pitchFamily="34" charset="0"/>
                <a:ea typeface="Tahoma" panose="020B0604030504040204" pitchFamily="34" charset="0"/>
                <a:cs typeface="Tahoma" panose="020B0604030504040204" pitchFamily="34" charset="0"/>
              </a:rPr>
              <a:t>Duplicate records – 5,192 </a:t>
            </a:r>
          </a:p>
          <a:p>
            <a:r>
              <a:rPr lang="en-US" sz="2200" b="1">
                <a:solidFill>
                  <a:schemeClr val="accent5"/>
                </a:solidFill>
                <a:latin typeface="Tahoma" panose="020B0604030504040204" pitchFamily="34" charset="0"/>
                <a:ea typeface="Tahoma" panose="020B0604030504040204" pitchFamily="34" charset="0"/>
                <a:cs typeface="Tahoma" panose="020B0604030504040204" pitchFamily="34" charset="0"/>
              </a:rPr>
              <a:t>72.5%: </a:t>
            </a:r>
            <a:r>
              <a:rPr lang="en-US" sz="2200">
                <a:latin typeface="Tahoma" panose="020B0604030504040204" pitchFamily="34" charset="0"/>
                <a:ea typeface="Tahoma" panose="020B0604030504040204" pitchFamily="34" charset="0"/>
                <a:cs typeface="Tahoma" panose="020B0604030504040204" pitchFamily="34" charset="0"/>
              </a:rPr>
              <a:t>Records retained – 392,733</a:t>
            </a:r>
          </a:p>
        </p:txBody>
      </p:sp>
    </p:spTree>
    <p:extLst>
      <p:ext uri="{BB962C8B-B14F-4D97-AF65-F5344CB8AC3E}">
        <p14:creationId xmlns:p14="http://schemas.microsoft.com/office/powerpoint/2010/main" val="76255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B32D4-D434-A579-B5F5-2724DFCD5D89}"/>
            </a:ext>
          </a:extLst>
        </p:cNvPr>
        <p:cNvGrpSpPr/>
        <p:nvPr/>
      </p:nvGrpSpPr>
      <p:grpSpPr>
        <a:xfrm>
          <a:off x="0" y="0"/>
          <a:ext cx="0" cy="0"/>
          <a:chOff x="0" y="0"/>
          <a:chExt cx="0" cy="0"/>
        </a:xfrm>
      </p:grpSpPr>
      <p:pic>
        <p:nvPicPr>
          <p:cNvPr id="14" name="Picture 13" descr="A graph with numbers and numbers&#10;&#10;AI-generated content may be incorrect.">
            <a:extLst>
              <a:ext uri="{FF2B5EF4-FFF2-40B4-BE49-F238E27FC236}">
                <a16:creationId xmlns:a16="http://schemas.microsoft.com/office/drawing/2014/main" id="{DF0A2385-7EF3-5880-FD21-9D170E874333}"/>
              </a:ext>
            </a:extLst>
          </p:cNvPr>
          <p:cNvPicPr>
            <a:picLocks noChangeAspect="1"/>
          </p:cNvPicPr>
          <p:nvPr/>
        </p:nvPicPr>
        <p:blipFill>
          <a:blip r:embed="rId3"/>
          <a:stretch>
            <a:fillRect/>
          </a:stretch>
        </p:blipFill>
        <p:spPr>
          <a:xfrm>
            <a:off x="7149911" y="1422933"/>
            <a:ext cx="3701199" cy="2455003"/>
          </a:xfrm>
          <a:prstGeom prst="rect">
            <a:avLst/>
          </a:prstGeom>
        </p:spPr>
      </p:pic>
      <p:pic>
        <p:nvPicPr>
          <p:cNvPr id="12" name="Picture 11" descr="A graph of sales distribution&#10;&#10;AI-generated content may be incorrect.">
            <a:extLst>
              <a:ext uri="{FF2B5EF4-FFF2-40B4-BE49-F238E27FC236}">
                <a16:creationId xmlns:a16="http://schemas.microsoft.com/office/drawing/2014/main" id="{B88E5992-8BDE-3ADE-649F-E06B0418C9F9}"/>
              </a:ext>
            </a:extLst>
          </p:cNvPr>
          <p:cNvPicPr>
            <a:picLocks noChangeAspect="1"/>
          </p:cNvPicPr>
          <p:nvPr/>
        </p:nvPicPr>
        <p:blipFill>
          <a:blip r:embed="rId4"/>
          <a:stretch>
            <a:fillRect/>
          </a:stretch>
        </p:blipFill>
        <p:spPr>
          <a:xfrm>
            <a:off x="7002852" y="3882887"/>
            <a:ext cx="2020719" cy="2319130"/>
          </a:xfrm>
          <a:prstGeom prst="rect">
            <a:avLst/>
          </a:prstGeom>
        </p:spPr>
      </p:pic>
      <p:sp>
        <p:nvSpPr>
          <p:cNvPr id="4" name="Title 3">
            <a:extLst>
              <a:ext uri="{FF2B5EF4-FFF2-40B4-BE49-F238E27FC236}">
                <a16:creationId xmlns:a16="http://schemas.microsoft.com/office/drawing/2014/main" id="{1D8FFBF6-72FF-8847-49E2-9E5387C5891C}"/>
              </a:ext>
            </a:extLst>
          </p:cNvPr>
          <p:cNvSpPr>
            <a:spLocks noGrp="1"/>
          </p:cNvSpPr>
          <p:nvPr>
            <p:ph type="title"/>
          </p:nvPr>
        </p:nvSpPr>
        <p:spPr>
          <a:xfrm>
            <a:off x="914399" y="971550"/>
            <a:ext cx="5461001" cy="5078095"/>
          </a:xfrm>
        </p:spPr>
        <p:txBody>
          <a:bodyPr/>
          <a:lstStyle/>
          <a:p>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5" name="Content Placeholder 4" descr="A graph with a line going up&#10;&#10;AI-generated content may be incorrect.">
            <a:extLst>
              <a:ext uri="{FF2B5EF4-FFF2-40B4-BE49-F238E27FC236}">
                <a16:creationId xmlns:a16="http://schemas.microsoft.com/office/drawing/2014/main" id="{6D6162FF-84CC-90C5-2560-FEF08AF9132C}"/>
              </a:ext>
            </a:extLst>
          </p:cNvPr>
          <p:cNvPicPr>
            <a:picLocks noGrp="1" noChangeAspect="1"/>
          </p:cNvPicPr>
          <p:nvPr>
            <p:ph sz="quarter" idx="11"/>
          </p:nvPr>
        </p:nvPicPr>
        <p:blipFill>
          <a:blip r:embed="rId5"/>
          <a:stretch>
            <a:fillRect/>
          </a:stretch>
        </p:blipFill>
        <p:spPr>
          <a:xfrm>
            <a:off x="451288" y="2864736"/>
            <a:ext cx="5644712" cy="3511949"/>
          </a:xfrm>
        </p:spPr>
      </p:pic>
      <p:sp>
        <p:nvSpPr>
          <p:cNvPr id="6" name="TextBox 5">
            <a:extLst>
              <a:ext uri="{FF2B5EF4-FFF2-40B4-BE49-F238E27FC236}">
                <a16:creationId xmlns:a16="http://schemas.microsoft.com/office/drawing/2014/main" id="{CDC5AE27-F339-D8CF-6819-DCA8ADFAF2A4}"/>
              </a:ext>
            </a:extLst>
          </p:cNvPr>
          <p:cNvSpPr txBox="1"/>
          <p:nvPr/>
        </p:nvSpPr>
        <p:spPr>
          <a:xfrm>
            <a:off x="671623" y="563245"/>
            <a:ext cx="5461001" cy="646331"/>
          </a:xfrm>
          <a:prstGeom prst="rect">
            <a:avLst/>
          </a:prstGeom>
          <a:noFill/>
        </p:spPr>
        <p:txBody>
          <a:bodyPr wrap="square" rtlCol="0">
            <a:spAutoFit/>
          </a:bodyPr>
          <a:lstStyle/>
          <a:p>
            <a:r>
              <a:rPr lang="en-US" sz="36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Exploratory Data Analysis</a:t>
            </a:r>
            <a:endParaRPr lang="en-US" sz="3600">
              <a:solidFill>
                <a:schemeClr val="tx1">
                  <a:lumMod val="50000"/>
                  <a:lumOff val="50000"/>
                </a:schemeClr>
              </a:solidFill>
            </a:endParaRPr>
          </a:p>
        </p:txBody>
      </p:sp>
      <p:sp>
        <p:nvSpPr>
          <p:cNvPr id="8" name="Rectangle: Rounded Corners 7">
            <a:extLst>
              <a:ext uri="{FF2B5EF4-FFF2-40B4-BE49-F238E27FC236}">
                <a16:creationId xmlns:a16="http://schemas.microsoft.com/office/drawing/2014/main" id="{9FED6E3F-CAE4-91D1-4DB0-1C3874982BD2}"/>
              </a:ext>
            </a:extLst>
          </p:cNvPr>
          <p:cNvSpPr/>
          <p:nvPr/>
        </p:nvSpPr>
        <p:spPr>
          <a:xfrm>
            <a:off x="762967" y="1298590"/>
            <a:ext cx="2559050" cy="1117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1200" b="1">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392,733</a:t>
            </a:r>
            <a:r>
              <a:rPr lang="en-US" sz="1200" b="1">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Records for EDA </a:t>
            </a:r>
          </a:p>
          <a:p>
            <a:pPr marL="285750" indent="-285750">
              <a:lnSpc>
                <a:spcPct val="150000"/>
              </a:lnSpc>
              <a:buFont typeface="Wingdings" panose="05000000000000000000" pitchFamily="2" charset="2"/>
              <a:buChar char="§"/>
            </a:pPr>
            <a:r>
              <a:rPr lang="en-US" sz="1200" b="1">
                <a:solidFill>
                  <a:srgbClr val="C87D68"/>
                </a:solidFill>
                <a:latin typeface="Tahoma" panose="020B0604030504040204" pitchFamily="34" charset="0"/>
                <a:ea typeface="Tahoma" panose="020B0604030504040204" pitchFamily="34" charset="0"/>
                <a:cs typeface="Tahoma" panose="020B0604030504040204" pitchFamily="34" charset="0"/>
              </a:rPr>
              <a:t>40  </a:t>
            </a:r>
            <a:r>
              <a:rPr lang="en-US" sz="1200">
                <a:latin typeface="Tahoma" panose="020B0604030504040204" pitchFamily="34" charset="0"/>
                <a:ea typeface="Tahoma" panose="020B0604030504040204" pitchFamily="34" charset="0"/>
                <a:cs typeface="Tahoma" panose="020B0604030504040204" pitchFamily="34" charset="0"/>
              </a:rPr>
              <a:t>Zero-Priced items</a:t>
            </a:r>
            <a:endParaRPr lang="en-US" sz="1200">
              <a:solidFill>
                <a:schemeClr val="accent4">
                  <a:lumMod val="50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
            </a:pPr>
            <a:r>
              <a:rPr lang="en-US" sz="1200" b="1">
                <a:solidFill>
                  <a:srgbClr val="C87D68"/>
                </a:solidFill>
                <a:latin typeface="Tahoma" panose="020B0604030504040204" pitchFamily="34" charset="0"/>
                <a:ea typeface="Tahoma" panose="020B0604030504040204" pitchFamily="34" charset="0"/>
                <a:cs typeface="Tahoma" panose="020B0604030504040204" pitchFamily="34" charset="0"/>
              </a:rPr>
              <a:t>2,560  </a:t>
            </a:r>
            <a:r>
              <a:rPr lang="en-US" sz="1200">
                <a:latin typeface="Tahoma" panose="020B0604030504040204" pitchFamily="34" charset="0"/>
                <a:ea typeface="Tahoma" panose="020B0604030504040204" pitchFamily="34" charset="0"/>
                <a:cs typeface="Tahoma" panose="020B0604030504040204" pitchFamily="34" charset="0"/>
              </a:rPr>
              <a:t>Out of range Invoices</a:t>
            </a:r>
          </a:p>
          <a:p>
            <a:pPr marL="285750" indent="-285750">
              <a:lnSpc>
                <a:spcPct val="150000"/>
              </a:lnSpc>
              <a:buFont typeface="Wingdings" panose="05000000000000000000" pitchFamily="2" charset="2"/>
              <a:buChar char="§"/>
            </a:pPr>
            <a:r>
              <a:rPr lang="en-US" sz="1200" b="1">
                <a:solidFill>
                  <a:schemeClr val="accent5"/>
                </a:solidFill>
                <a:latin typeface="Tahoma" panose="020B0604030504040204" pitchFamily="34" charset="0"/>
                <a:ea typeface="Tahoma" panose="020B0604030504040204" pitchFamily="34" charset="0"/>
                <a:cs typeface="Tahoma" panose="020B0604030504040204" pitchFamily="34" charset="0"/>
              </a:rPr>
              <a:t>367,023 </a:t>
            </a:r>
            <a:r>
              <a:rPr lang="en-US" sz="1200">
                <a:latin typeface="Tahoma" panose="020B0604030504040204" pitchFamily="34" charset="0"/>
                <a:ea typeface="Tahoma" panose="020B0604030504040204" pitchFamily="34" charset="0"/>
                <a:cs typeface="Tahoma" panose="020B0604030504040204" pitchFamily="34" charset="0"/>
              </a:rPr>
              <a:t>Records processed</a:t>
            </a:r>
          </a:p>
        </p:txBody>
      </p:sp>
      <p:sp>
        <p:nvSpPr>
          <p:cNvPr id="10" name="Arrow: Bent 9">
            <a:extLst>
              <a:ext uri="{FF2B5EF4-FFF2-40B4-BE49-F238E27FC236}">
                <a16:creationId xmlns:a16="http://schemas.microsoft.com/office/drawing/2014/main" id="{8778AF53-BA76-A34C-B9A3-468E2936D16C}"/>
              </a:ext>
            </a:extLst>
          </p:cNvPr>
          <p:cNvSpPr/>
          <p:nvPr/>
        </p:nvSpPr>
        <p:spPr>
          <a:xfrm>
            <a:off x="5262720" y="2690191"/>
            <a:ext cx="1502516" cy="3200404"/>
          </a:xfrm>
          <a:prstGeom prst="bentArrow">
            <a:avLst>
              <a:gd name="adj1" fmla="val 25000"/>
              <a:gd name="adj2" fmla="val 50000"/>
              <a:gd name="adj3" fmla="val 43963"/>
              <a:gd name="adj4" fmla="val 43750"/>
            </a:avLst>
          </a:prstGeom>
          <a:solidFill>
            <a:srgbClr val="C87D68">
              <a:alpha val="20000"/>
            </a:srgb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EAA3449A-36E5-5CFD-25E7-89E3046CCE37}"/>
              </a:ext>
            </a:extLst>
          </p:cNvPr>
          <p:cNvSpPr/>
          <p:nvPr/>
        </p:nvSpPr>
        <p:spPr>
          <a:xfrm>
            <a:off x="3454928" y="1298590"/>
            <a:ext cx="2559050" cy="1117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lnSpc>
                <a:spcPct val="150000"/>
              </a:lnSpc>
              <a:buFont typeface="Wingdings" panose="05000000000000000000" pitchFamily="2" charset="2"/>
              <a:buChar char="§"/>
            </a:pPr>
            <a:r>
              <a:rPr lang="en-US" sz="1200" b="1">
                <a:solidFill>
                  <a:schemeClr val="accent5"/>
                </a:solidFill>
                <a:latin typeface="Tahoma" panose="020B0604030504040204" pitchFamily="34" charset="0"/>
                <a:ea typeface="Tahoma" panose="020B0604030504040204" pitchFamily="34" charset="0"/>
                <a:cs typeface="Tahoma" panose="020B0604030504040204" pitchFamily="34" charset="0"/>
              </a:rPr>
              <a:t>17,132</a:t>
            </a:r>
            <a:r>
              <a:rPr lang="en-US" sz="1200" b="1">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Invoices </a:t>
            </a:r>
          </a:p>
          <a:p>
            <a:pPr marL="285750" indent="-285750">
              <a:lnSpc>
                <a:spcPct val="150000"/>
              </a:lnSpc>
              <a:buFont typeface="Wingdings" panose="05000000000000000000" pitchFamily="2" charset="2"/>
              <a:buChar char="§"/>
            </a:pPr>
            <a:r>
              <a:rPr lang="en-US" sz="1200" b="1">
                <a:solidFill>
                  <a:schemeClr val="accent5"/>
                </a:solidFill>
                <a:latin typeface="Tahoma" panose="020B0604030504040204" pitchFamily="34" charset="0"/>
                <a:ea typeface="Tahoma" panose="020B0604030504040204" pitchFamily="34" charset="0"/>
                <a:cs typeface="Tahoma" panose="020B0604030504040204" pitchFamily="34" charset="0"/>
              </a:rPr>
              <a:t>4,219 </a:t>
            </a:r>
            <a:r>
              <a:rPr lang="en-US" sz="1200" b="1">
                <a:solidFill>
                  <a:srgbClr val="C87D68"/>
                </a:solidFill>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Customer IDs</a:t>
            </a:r>
            <a:endParaRPr lang="en-US" sz="1200">
              <a:solidFill>
                <a:schemeClr val="accent4">
                  <a:lumMod val="50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
            </a:pPr>
            <a:r>
              <a:rPr lang="en-US" sz="1200" b="1">
                <a:solidFill>
                  <a:schemeClr val="accent5"/>
                </a:solidFill>
                <a:latin typeface="Tahoma" panose="020B0604030504040204" pitchFamily="34" charset="0"/>
                <a:ea typeface="Tahoma" panose="020B0604030504040204" pitchFamily="34" charset="0"/>
                <a:cs typeface="Tahoma" panose="020B0604030504040204" pitchFamily="34" charset="0"/>
              </a:rPr>
              <a:t>3,596</a:t>
            </a:r>
            <a:r>
              <a:rPr lang="en-US" sz="1200" b="1">
                <a:solidFill>
                  <a:srgbClr val="C87D68"/>
                </a:solidFill>
                <a:latin typeface="Tahoma" panose="020B0604030504040204" pitchFamily="34" charset="0"/>
                <a:ea typeface="Tahoma" panose="020B0604030504040204" pitchFamily="34" charset="0"/>
                <a:cs typeface="Tahoma" panose="020B0604030504040204" pitchFamily="34" charset="0"/>
              </a:rPr>
              <a:t>  </a:t>
            </a:r>
            <a:r>
              <a:rPr lang="en-US" sz="1200">
                <a:latin typeface="Tahoma" panose="020B0604030504040204" pitchFamily="34" charset="0"/>
                <a:ea typeface="Tahoma" panose="020B0604030504040204" pitchFamily="34" charset="0"/>
                <a:cs typeface="Tahoma" panose="020B0604030504040204" pitchFamily="34" charset="0"/>
              </a:rPr>
              <a:t>Stock codes</a:t>
            </a:r>
          </a:p>
          <a:p>
            <a:pPr marL="285750" indent="-285750">
              <a:lnSpc>
                <a:spcPct val="150000"/>
              </a:lnSpc>
              <a:buFont typeface="Wingdings" panose="05000000000000000000" pitchFamily="2" charset="2"/>
              <a:buChar char="§"/>
            </a:pPr>
            <a:r>
              <a:rPr lang="en-US" sz="1200" b="1">
                <a:solidFill>
                  <a:schemeClr val="accent5"/>
                </a:solidFill>
                <a:latin typeface="Tahoma" panose="020B0604030504040204" pitchFamily="34" charset="0"/>
                <a:ea typeface="Tahoma" panose="020B0604030504040204" pitchFamily="34" charset="0"/>
                <a:cs typeface="Tahoma" panose="020B0604030504040204" pitchFamily="34" charset="0"/>
              </a:rPr>
              <a:t>36 </a:t>
            </a:r>
            <a:r>
              <a:rPr lang="en-US" sz="1200">
                <a:latin typeface="Tahoma" panose="020B0604030504040204" pitchFamily="34" charset="0"/>
                <a:ea typeface="Tahoma" panose="020B0604030504040204" pitchFamily="34" charset="0"/>
                <a:cs typeface="Tahoma" panose="020B0604030504040204" pitchFamily="34" charset="0"/>
              </a:rPr>
              <a:t>Countries</a:t>
            </a:r>
          </a:p>
        </p:txBody>
      </p:sp>
      <p:sp>
        <p:nvSpPr>
          <p:cNvPr id="16" name="Rectangle 15">
            <a:extLst>
              <a:ext uri="{FF2B5EF4-FFF2-40B4-BE49-F238E27FC236}">
                <a16:creationId xmlns:a16="http://schemas.microsoft.com/office/drawing/2014/main" id="{133DA867-126D-AE56-9135-4E13507DEE51}"/>
              </a:ext>
            </a:extLst>
          </p:cNvPr>
          <p:cNvSpPr/>
          <p:nvPr/>
        </p:nvSpPr>
        <p:spPr>
          <a:xfrm>
            <a:off x="6760075" y="886410"/>
            <a:ext cx="4895212" cy="5490275"/>
          </a:xfrm>
          <a:prstGeom prst="rect">
            <a:avLst/>
          </a:prstGeom>
          <a:noFill/>
          <a:ln w="34925">
            <a:solidFill>
              <a:srgbClr val="C87D68">
                <a:alpha val="50000"/>
              </a:srgb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9FF58F6-AA92-E502-BE80-AA6987E5B2FE}"/>
              </a:ext>
            </a:extLst>
          </p:cNvPr>
          <p:cNvSpPr txBox="1"/>
          <p:nvPr/>
        </p:nvSpPr>
        <p:spPr>
          <a:xfrm>
            <a:off x="8965438" y="4207821"/>
            <a:ext cx="2696817" cy="1354217"/>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n-US" sz="12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Huge number of </a:t>
            </a:r>
            <a:r>
              <a:rPr lang="en-US" sz="1200" b="1">
                <a:solidFill>
                  <a:srgbClr val="C87D68"/>
                </a:solidFill>
                <a:latin typeface="Tahoma" panose="020B0604030504040204" pitchFamily="34" charset="0"/>
                <a:ea typeface="Tahoma" panose="020B0604030504040204" pitchFamily="34" charset="0"/>
                <a:cs typeface="Tahoma" panose="020B0604030504040204" pitchFamily="34" charset="0"/>
              </a:rPr>
              <a:t>low-value</a:t>
            </a:r>
            <a:r>
              <a:rPr lang="en-US" sz="12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 transactions</a:t>
            </a:r>
          </a:p>
          <a:p>
            <a:pPr marL="285750" indent="-285750">
              <a:spcAft>
                <a:spcPts val="600"/>
              </a:spcAft>
              <a:buFont typeface="Wingdings" panose="05000000000000000000" pitchFamily="2" charset="2"/>
              <a:buChar char="§"/>
            </a:pPr>
            <a:r>
              <a:rPr lang="en-US" sz="12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December only accounted for </a:t>
            </a:r>
            <a:r>
              <a:rPr lang="en-US" sz="1200" b="1">
                <a:solidFill>
                  <a:srgbClr val="C87D68"/>
                </a:solidFill>
                <a:latin typeface="Tahoma" panose="020B0604030504040204" pitchFamily="34" charset="0"/>
                <a:ea typeface="Tahoma" panose="020B0604030504040204" pitchFamily="34" charset="0"/>
                <a:cs typeface="Tahoma" panose="020B0604030504040204" pitchFamily="34" charset="0"/>
              </a:rPr>
              <a:t>5% of the total transactions </a:t>
            </a:r>
            <a:r>
              <a:rPr lang="en-US" sz="12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for the current year</a:t>
            </a:r>
            <a:endParaRPr lang="en-US" sz="1200">
              <a:solidFill>
                <a:srgbClr val="C87D68"/>
              </a:solidFill>
              <a:latin typeface="Tahoma" panose="020B0604030504040204" pitchFamily="34" charset="0"/>
              <a:ea typeface="Tahoma" panose="020B0604030504040204" pitchFamily="34" charset="0"/>
              <a:cs typeface="Tahoma" panose="020B0604030504040204" pitchFamily="34" charset="0"/>
            </a:endParaRPr>
          </a:p>
          <a:p>
            <a:pPr marL="285750" indent="-285750">
              <a:spcAft>
                <a:spcPts val="600"/>
              </a:spcAft>
              <a:buFont typeface="Wingdings" panose="05000000000000000000" pitchFamily="2" charset="2"/>
              <a:buChar char="§"/>
            </a:pPr>
            <a:r>
              <a:rPr lang="en-US" sz="12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Last transaction is </a:t>
            </a:r>
            <a:r>
              <a:rPr lang="en-US" sz="1200" b="1">
                <a:solidFill>
                  <a:srgbClr val="C87D68"/>
                </a:solidFill>
                <a:latin typeface="Tahoma" panose="020B0604030504040204" pitchFamily="34" charset="0"/>
                <a:ea typeface="Tahoma" panose="020B0604030504040204" pitchFamily="34" charset="0"/>
                <a:cs typeface="Tahoma" panose="020B0604030504040204" pitchFamily="34" charset="0"/>
              </a:rPr>
              <a:t>December 9</a:t>
            </a:r>
          </a:p>
        </p:txBody>
      </p:sp>
      <p:sp>
        <p:nvSpPr>
          <p:cNvPr id="18" name="TextBox 17">
            <a:extLst>
              <a:ext uri="{FF2B5EF4-FFF2-40B4-BE49-F238E27FC236}">
                <a16:creationId xmlns:a16="http://schemas.microsoft.com/office/drawing/2014/main" id="{72F3CC5B-1358-C83F-9E07-BDE17D9C43D4}"/>
              </a:ext>
            </a:extLst>
          </p:cNvPr>
          <p:cNvSpPr txBox="1"/>
          <p:nvPr/>
        </p:nvSpPr>
        <p:spPr>
          <a:xfrm>
            <a:off x="9244264" y="5736706"/>
            <a:ext cx="2247041" cy="307777"/>
          </a:xfrm>
          <a:prstGeom prst="rect">
            <a:avLst/>
          </a:prstGeom>
          <a:solidFill>
            <a:srgbClr val="C87D68"/>
          </a:solidFill>
        </p:spPr>
        <p:txBody>
          <a:bodyPr wrap="square" rtlCol="0">
            <a:spAutoFit/>
          </a:bodyPr>
          <a:lstStyle/>
          <a:p>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Incomplete transactions </a:t>
            </a:r>
            <a:endParaRPr lang="en-US" sz="1400">
              <a:solidFill>
                <a:schemeClr val="bg1"/>
              </a:solidFill>
            </a:endParaRPr>
          </a:p>
        </p:txBody>
      </p:sp>
      <p:sp>
        <p:nvSpPr>
          <p:cNvPr id="19" name="TextBox 18">
            <a:extLst>
              <a:ext uri="{FF2B5EF4-FFF2-40B4-BE49-F238E27FC236}">
                <a16:creationId xmlns:a16="http://schemas.microsoft.com/office/drawing/2014/main" id="{EE89A0C1-374E-75FC-7FA7-5FA2E72808B9}"/>
              </a:ext>
            </a:extLst>
          </p:cNvPr>
          <p:cNvSpPr txBox="1"/>
          <p:nvPr/>
        </p:nvSpPr>
        <p:spPr>
          <a:xfrm>
            <a:off x="7185247" y="971550"/>
            <a:ext cx="4158513" cy="369332"/>
          </a:xfrm>
          <a:prstGeom prst="rect">
            <a:avLst/>
          </a:prstGeom>
          <a:noFill/>
        </p:spPr>
        <p:txBody>
          <a:bodyPr wrap="square" rtlCol="0">
            <a:spAutoFit/>
          </a:bodyPr>
          <a:lstStyle/>
          <a:p>
            <a:pPr algn="ctr"/>
            <a:r>
              <a:rPr lang="en-US">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Analysis of 55% Dip in December Sales</a:t>
            </a:r>
          </a:p>
        </p:txBody>
      </p:sp>
    </p:spTree>
    <p:extLst>
      <p:ext uri="{BB962C8B-B14F-4D97-AF65-F5344CB8AC3E}">
        <p14:creationId xmlns:p14="http://schemas.microsoft.com/office/powerpoint/2010/main" val="3180751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E1787-BE6A-0C69-1986-301DBA9570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3BAB21-52C6-A440-D2E1-2EB7EF1DBE3A}"/>
              </a:ext>
            </a:extLst>
          </p:cNvPr>
          <p:cNvSpPr>
            <a:spLocks noGrp="1"/>
          </p:cNvSpPr>
          <p:nvPr>
            <p:ph type="title"/>
          </p:nvPr>
        </p:nvSpPr>
        <p:spPr>
          <a:xfrm>
            <a:off x="914399" y="971550"/>
            <a:ext cx="5461001" cy="5078095"/>
          </a:xfrm>
        </p:spPr>
        <p:txBody>
          <a:bodyPr/>
          <a:lstStyle/>
          <a:p>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8FE55A5C-1E43-8BB3-B0C7-EBF762E5E6FB}"/>
              </a:ext>
            </a:extLst>
          </p:cNvPr>
          <p:cNvSpPr txBox="1"/>
          <p:nvPr/>
        </p:nvSpPr>
        <p:spPr>
          <a:xfrm>
            <a:off x="585485" y="709017"/>
            <a:ext cx="5461001" cy="646331"/>
          </a:xfrm>
          <a:prstGeom prst="rect">
            <a:avLst/>
          </a:prstGeom>
          <a:noFill/>
        </p:spPr>
        <p:txBody>
          <a:bodyPr wrap="square" rtlCol="0">
            <a:spAutoFit/>
          </a:bodyPr>
          <a:lstStyle/>
          <a:p>
            <a:r>
              <a:rPr lang="en-US" sz="36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Pre-Processing</a:t>
            </a:r>
            <a:endParaRPr lang="en-US" sz="3600">
              <a:solidFill>
                <a:schemeClr val="tx1">
                  <a:lumMod val="50000"/>
                  <a:lumOff val="50000"/>
                </a:schemeClr>
              </a:solidFill>
            </a:endParaRPr>
          </a:p>
        </p:txBody>
      </p:sp>
      <p:sp>
        <p:nvSpPr>
          <p:cNvPr id="8" name="Rectangle: Rounded Corners 7">
            <a:extLst>
              <a:ext uri="{FF2B5EF4-FFF2-40B4-BE49-F238E27FC236}">
                <a16:creationId xmlns:a16="http://schemas.microsoft.com/office/drawing/2014/main" id="{9F26C945-86CC-0F3B-6595-1B8A38245D84}"/>
              </a:ext>
            </a:extLst>
          </p:cNvPr>
          <p:cNvSpPr/>
          <p:nvPr/>
        </p:nvSpPr>
        <p:spPr>
          <a:xfrm>
            <a:off x="610017" y="1748681"/>
            <a:ext cx="5085384" cy="1391601"/>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171450" indent="-171450" algn="l">
              <a:lnSpc>
                <a:spcPct val="150000"/>
              </a:lnSpc>
              <a:buFont typeface="Wingdings" panose="05000000000000000000" pitchFamily="2" charset="2"/>
              <a:buChar char="§"/>
            </a:pPr>
            <a:r>
              <a:rPr lang="en-US" sz="1200" b="1" i="0">
                <a:solidFill>
                  <a:schemeClr val="accent5">
                    <a:lumMod val="50000"/>
                  </a:schemeClr>
                </a:solidFill>
                <a:effectLst/>
                <a:latin typeface="Tahoma" panose="020B0604030504040204" pitchFamily="34" charset="0"/>
                <a:ea typeface="Tahoma" panose="020B0604030504040204" pitchFamily="34" charset="0"/>
                <a:cs typeface="Tahoma" panose="020B0604030504040204" pitchFamily="34" charset="0"/>
              </a:rPr>
              <a:t>Recency</a:t>
            </a:r>
            <a:r>
              <a:rPr lang="en-US" sz="1200" b="0" i="0">
                <a:solidFill>
                  <a:schemeClr val="accent5">
                    <a:lumMod val="50000"/>
                  </a:schemeClr>
                </a:solidFill>
                <a:effectLst/>
                <a:latin typeface="Tahoma" panose="020B0604030504040204" pitchFamily="34" charset="0"/>
                <a:ea typeface="Tahoma" panose="020B0604030504040204" pitchFamily="34" charset="0"/>
                <a:cs typeface="Tahoma" panose="020B0604030504040204" pitchFamily="34" charset="0"/>
              </a:rPr>
              <a:t> - How long since the customer's last purchase date? </a:t>
            </a:r>
          </a:p>
          <a:p>
            <a:pPr marL="171450" indent="-171450" algn="l">
              <a:lnSpc>
                <a:spcPct val="150000"/>
              </a:lnSpc>
              <a:buFont typeface="Wingdings" panose="05000000000000000000" pitchFamily="2" charset="2"/>
              <a:buChar char="§"/>
            </a:pPr>
            <a:r>
              <a:rPr lang="en-US" sz="1200" b="1" i="0">
                <a:solidFill>
                  <a:schemeClr val="accent5">
                    <a:lumMod val="50000"/>
                  </a:schemeClr>
                </a:solidFill>
                <a:effectLst/>
                <a:latin typeface="Tahoma" panose="020B0604030504040204" pitchFamily="34" charset="0"/>
                <a:ea typeface="Tahoma" panose="020B0604030504040204" pitchFamily="34" charset="0"/>
                <a:cs typeface="Tahoma" panose="020B0604030504040204" pitchFamily="34" charset="0"/>
              </a:rPr>
              <a:t>Frequency</a:t>
            </a:r>
            <a:r>
              <a:rPr lang="en-US" sz="1200" b="0" i="0">
                <a:solidFill>
                  <a:schemeClr val="accent5">
                    <a:lumMod val="50000"/>
                  </a:schemeClr>
                </a:solidFill>
                <a:effectLst/>
                <a:latin typeface="Tahoma" panose="020B0604030504040204" pitchFamily="34" charset="0"/>
                <a:ea typeface="Tahoma" panose="020B0604030504040204" pitchFamily="34" charset="0"/>
                <a:cs typeface="Tahoma" panose="020B0604030504040204" pitchFamily="34" charset="0"/>
              </a:rPr>
              <a:t> - How many transactions did the customer have?</a:t>
            </a:r>
          </a:p>
          <a:p>
            <a:pPr marL="171450" indent="-171450" algn="l">
              <a:lnSpc>
                <a:spcPct val="150000"/>
              </a:lnSpc>
              <a:buFont typeface="Wingdings" panose="05000000000000000000" pitchFamily="2" charset="2"/>
              <a:buChar char="§"/>
            </a:pPr>
            <a:r>
              <a:rPr lang="en-US" sz="1200" b="1" i="0">
                <a:solidFill>
                  <a:schemeClr val="accent5">
                    <a:lumMod val="50000"/>
                  </a:schemeClr>
                </a:solidFill>
                <a:effectLst/>
                <a:latin typeface="Tahoma" panose="020B0604030504040204" pitchFamily="34" charset="0"/>
                <a:ea typeface="Tahoma" panose="020B0604030504040204" pitchFamily="34" charset="0"/>
                <a:cs typeface="Tahoma" panose="020B0604030504040204" pitchFamily="34" charset="0"/>
              </a:rPr>
              <a:t>Monetary </a:t>
            </a:r>
            <a:r>
              <a:rPr lang="en-US" sz="1200" b="0" i="0">
                <a:solidFill>
                  <a:schemeClr val="accent5">
                    <a:lumMod val="50000"/>
                  </a:schemeClr>
                </a:solidFill>
                <a:effectLst/>
                <a:latin typeface="Tahoma" panose="020B0604030504040204" pitchFamily="34" charset="0"/>
                <a:ea typeface="Tahoma" panose="020B0604030504040204" pitchFamily="34" charset="0"/>
                <a:cs typeface="Tahoma" panose="020B0604030504040204" pitchFamily="34" charset="0"/>
              </a:rPr>
              <a:t>- How much was spent by the customer?</a:t>
            </a:r>
          </a:p>
        </p:txBody>
      </p:sp>
      <p:sp>
        <p:nvSpPr>
          <p:cNvPr id="16" name="Rectangle 15">
            <a:extLst>
              <a:ext uri="{FF2B5EF4-FFF2-40B4-BE49-F238E27FC236}">
                <a16:creationId xmlns:a16="http://schemas.microsoft.com/office/drawing/2014/main" id="{CDD33F64-762E-6F20-B418-771DCFF2D74C}"/>
              </a:ext>
            </a:extLst>
          </p:cNvPr>
          <p:cNvSpPr/>
          <p:nvPr/>
        </p:nvSpPr>
        <p:spPr>
          <a:xfrm>
            <a:off x="5999783" y="886410"/>
            <a:ext cx="5655504" cy="5490275"/>
          </a:xfrm>
          <a:prstGeom prst="rect">
            <a:avLst/>
          </a:prstGeom>
          <a:noFill/>
          <a:ln w="34925">
            <a:solidFill>
              <a:schemeClr val="accent4">
                <a:alpha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691114D-A3AD-03A5-4847-FA95C81E9821}"/>
              </a:ext>
            </a:extLst>
          </p:cNvPr>
          <p:cNvSpPr txBox="1"/>
          <p:nvPr/>
        </p:nvSpPr>
        <p:spPr>
          <a:xfrm>
            <a:off x="9254075" y="4795528"/>
            <a:ext cx="2193587" cy="646331"/>
          </a:xfrm>
          <a:prstGeom prst="rect">
            <a:avLst/>
          </a:prstGeom>
          <a:noFill/>
        </p:spPr>
        <p:txBody>
          <a:bodyPr wrap="square" rtlCol="0">
            <a:spAutoFit/>
          </a:bodyPr>
          <a:lstStyle/>
          <a:p>
            <a:pPr marL="171450" indent="-171450">
              <a:buFont typeface="Wingdings" panose="05000000000000000000" pitchFamily="2" charset="2"/>
              <a:buChar char="§"/>
            </a:pPr>
            <a:r>
              <a:rPr lang="en-US" sz="1200" b="1">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87 % </a:t>
            </a:r>
            <a:r>
              <a:rPr lang="en-US" sz="12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Non-outliers – 3647</a:t>
            </a:r>
          </a:p>
          <a:p>
            <a:pPr marL="171450" indent="-171450">
              <a:buFont typeface="Wingdings" panose="05000000000000000000" pitchFamily="2" charset="2"/>
              <a:buChar char="§"/>
            </a:pPr>
            <a:endParaRPr lang="en-US" sz="1200">
              <a:solidFill>
                <a:srgbClr val="C87D68"/>
              </a:solidFill>
              <a:latin typeface="Tahoma" panose="020B0604030504040204" pitchFamily="34" charset="0"/>
              <a:ea typeface="Tahoma" panose="020B0604030504040204" pitchFamily="34" charset="0"/>
              <a:cs typeface="Tahoma" panose="020B0604030504040204" pitchFamily="34" charset="0"/>
            </a:endParaRPr>
          </a:p>
          <a:p>
            <a:pPr marL="171450" indent="-171450">
              <a:buFont typeface="Wingdings" panose="05000000000000000000" pitchFamily="2" charset="2"/>
              <a:buChar char="§"/>
            </a:pPr>
            <a:r>
              <a:rPr lang="en-US" sz="1200" b="1">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3,647 </a:t>
            </a:r>
            <a:r>
              <a:rPr lang="en-US" sz="12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Scaled data</a:t>
            </a:r>
            <a:endParaRPr lang="en-US" sz="1200">
              <a:solidFill>
                <a:srgbClr val="C87D68"/>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F9612CF8-B1F2-0F7E-32C7-42CDEB6554E3}"/>
              </a:ext>
            </a:extLst>
          </p:cNvPr>
          <p:cNvSpPr txBox="1"/>
          <p:nvPr/>
        </p:nvSpPr>
        <p:spPr>
          <a:xfrm>
            <a:off x="9313263" y="4263184"/>
            <a:ext cx="2247041" cy="307777"/>
          </a:xfrm>
          <a:prstGeom prst="rect">
            <a:avLst/>
          </a:prstGeom>
          <a:solidFill>
            <a:schemeClr val="accent5"/>
          </a:solidFill>
        </p:spPr>
        <p:txBody>
          <a:bodyPr wrap="square" rtlCol="0">
            <a:spAutoFit/>
          </a:bodyPr>
          <a:lstStyle/>
          <a:p>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a:solidFill>
                  <a:schemeClr val="bg1"/>
                </a:solidFill>
                <a:latin typeface="Tahoma" panose="020B0604030504040204" pitchFamily="34" charset="0"/>
                <a:ea typeface="Tahoma" panose="020B0604030504040204" pitchFamily="34" charset="0"/>
                <a:cs typeface="Tahoma" panose="020B0604030504040204" pitchFamily="34" charset="0"/>
              </a:rPr>
              <a:t>Non-outliers for modeling</a:t>
            </a:r>
            <a:endParaRPr lang="en-US" sz="1200">
              <a:solidFill>
                <a:schemeClr val="bg1"/>
              </a:solidFill>
            </a:endParaRPr>
          </a:p>
        </p:txBody>
      </p:sp>
      <p:sp>
        <p:nvSpPr>
          <p:cNvPr id="19" name="TextBox 18">
            <a:extLst>
              <a:ext uri="{FF2B5EF4-FFF2-40B4-BE49-F238E27FC236}">
                <a16:creationId xmlns:a16="http://schemas.microsoft.com/office/drawing/2014/main" id="{1CA0C08F-E8E9-5008-B1D8-FDAD84134EE7}"/>
              </a:ext>
            </a:extLst>
          </p:cNvPr>
          <p:cNvSpPr txBox="1"/>
          <p:nvPr/>
        </p:nvSpPr>
        <p:spPr>
          <a:xfrm>
            <a:off x="6904061" y="1123950"/>
            <a:ext cx="3951027" cy="368826"/>
          </a:xfrm>
          <a:prstGeom prst="rect">
            <a:avLst/>
          </a:prstGeom>
          <a:noFill/>
        </p:spPr>
        <p:txBody>
          <a:bodyPr wrap="square" rtlCol="0">
            <a:spAutoFit/>
          </a:bodyPr>
          <a:lstStyle/>
          <a:p>
            <a:pPr algn="ctr"/>
            <a:r>
              <a:rPr lang="en-US">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Dealing with outliers</a:t>
            </a:r>
          </a:p>
        </p:txBody>
      </p:sp>
      <p:pic>
        <p:nvPicPr>
          <p:cNvPr id="9" name="Content Placeholder 8" descr="A group of graphs showing different numbers&#10;&#10;AI-generated content may be incorrect.">
            <a:extLst>
              <a:ext uri="{FF2B5EF4-FFF2-40B4-BE49-F238E27FC236}">
                <a16:creationId xmlns:a16="http://schemas.microsoft.com/office/drawing/2014/main" id="{FBAF4B5F-5AE2-4504-108A-5689A78BC08A}"/>
              </a:ext>
            </a:extLst>
          </p:cNvPr>
          <p:cNvPicPr>
            <a:picLocks noGrp="1" noChangeAspect="1"/>
          </p:cNvPicPr>
          <p:nvPr>
            <p:ph sz="quarter" idx="11"/>
          </p:nvPr>
        </p:nvPicPr>
        <p:blipFill>
          <a:blip r:embed="rId3"/>
          <a:stretch>
            <a:fillRect/>
          </a:stretch>
        </p:blipFill>
        <p:spPr>
          <a:xfrm>
            <a:off x="496205" y="3379304"/>
            <a:ext cx="5116795" cy="2592061"/>
          </a:xfrm>
        </p:spPr>
      </p:pic>
      <p:sp>
        <p:nvSpPr>
          <p:cNvPr id="20" name="TextBox 19">
            <a:extLst>
              <a:ext uri="{FF2B5EF4-FFF2-40B4-BE49-F238E27FC236}">
                <a16:creationId xmlns:a16="http://schemas.microsoft.com/office/drawing/2014/main" id="{E5857ACD-4F1F-33D8-E746-928124DB0BC0}"/>
              </a:ext>
            </a:extLst>
          </p:cNvPr>
          <p:cNvSpPr txBox="1"/>
          <p:nvPr/>
        </p:nvSpPr>
        <p:spPr>
          <a:xfrm>
            <a:off x="9313709" y="1902877"/>
            <a:ext cx="2247041" cy="307777"/>
          </a:xfrm>
          <a:prstGeom prst="rect">
            <a:avLst/>
          </a:prstGeom>
          <a:solidFill>
            <a:schemeClr val="accent5"/>
          </a:solidFill>
        </p:spPr>
        <p:txBody>
          <a:bodyPr wrap="square" rtlCol="0">
            <a:spAutoFit/>
          </a:bodyPr>
          <a:lstStyle/>
          <a:p>
            <a:r>
              <a:rPr lang="en-US" sz="14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a:solidFill>
                  <a:schemeClr val="bg1"/>
                </a:solidFill>
                <a:latin typeface="Tahoma" panose="020B0604030504040204" pitchFamily="34" charset="0"/>
                <a:ea typeface="Tahoma" panose="020B0604030504040204" pitchFamily="34" charset="0"/>
                <a:cs typeface="Tahoma" panose="020B0604030504040204" pitchFamily="34" charset="0"/>
              </a:rPr>
              <a:t>Outliers for further analysis</a:t>
            </a:r>
            <a:endParaRPr lang="en-US" sz="1200">
              <a:solidFill>
                <a:schemeClr val="bg1"/>
              </a:solidFill>
            </a:endParaRPr>
          </a:p>
        </p:txBody>
      </p:sp>
      <p:sp>
        <p:nvSpPr>
          <p:cNvPr id="21" name="TextBox 20">
            <a:extLst>
              <a:ext uri="{FF2B5EF4-FFF2-40B4-BE49-F238E27FC236}">
                <a16:creationId xmlns:a16="http://schemas.microsoft.com/office/drawing/2014/main" id="{15129AF3-D9FC-C0DD-7CBA-0D6A201C6C96}"/>
              </a:ext>
            </a:extLst>
          </p:cNvPr>
          <p:cNvSpPr txBox="1"/>
          <p:nvPr/>
        </p:nvSpPr>
        <p:spPr>
          <a:xfrm>
            <a:off x="9244216" y="2335839"/>
            <a:ext cx="2467734" cy="88569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200" b="1">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402</a:t>
            </a:r>
            <a:r>
              <a:rPr lang="en-US" sz="120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12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Monetary outliers</a:t>
            </a:r>
            <a:endParaRPr lang="en-US" sz="1200">
              <a:solidFill>
                <a:srgbClr val="C87D68"/>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anose="05000000000000000000" pitchFamily="2" charset="2"/>
              <a:buChar char="§"/>
            </a:pPr>
            <a:r>
              <a:rPr lang="en-US" sz="1200" b="1">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412</a:t>
            </a:r>
            <a:r>
              <a:rPr lang="en-US" sz="120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12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Frequency outliers</a:t>
            </a:r>
          </a:p>
          <a:p>
            <a:pPr marL="285750" indent="-285750">
              <a:lnSpc>
                <a:spcPct val="150000"/>
              </a:lnSpc>
              <a:buFont typeface="Wingdings" panose="05000000000000000000" pitchFamily="2" charset="2"/>
              <a:buChar char="§"/>
            </a:pPr>
            <a:r>
              <a:rPr lang="en-US" sz="1200" b="1">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269</a:t>
            </a:r>
            <a:r>
              <a:rPr lang="en-US" sz="120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120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M x F outliers</a:t>
            </a:r>
            <a:endParaRPr lang="en-US" sz="1200">
              <a:solidFill>
                <a:srgbClr val="C87D68"/>
              </a:solidFill>
              <a:latin typeface="Tahoma" panose="020B0604030504040204" pitchFamily="34" charset="0"/>
              <a:ea typeface="Tahoma" panose="020B0604030504040204" pitchFamily="34" charset="0"/>
              <a:cs typeface="Tahoma" panose="020B0604030504040204" pitchFamily="34" charset="0"/>
            </a:endParaRPr>
          </a:p>
        </p:txBody>
      </p:sp>
      <p:pic>
        <p:nvPicPr>
          <p:cNvPr id="22" name="Picture 21" descr="A diagram of different types of boxes&#10;&#10;AI-generated content may be incorrect.">
            <a:extLst>
              <a:ext uri="{FF2B5EF4-FFF2-40B4-BE49-F238E27FC236}">
                <a16:creationId xmlns:a16="http://schemas.microsoft.com/office/drawing/2014/main" id="{CACF40E2-F0D6-EFBA-5DFE-6A2C30CAE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9157" y="4099894"/>
            <a:ext cx="3173317" cy="1576111"/>
          </a:xfrm>
          <a:prstGeom prst="rect">
            <a:avLst/>
          </a:prstGeom>
        </p:spPr>
      </p:pic>
      <p:sp>
        <p:nvSpPr>
          <p:cNvPr id="23" name="Arrow: Striped Right 22">
            <a:extLst>
              <a:ext uri="{FF2B5EF4-FFF2-40B4-BE49-F238E27FC236}">
                <a16:creationId xmlns:a16="http://schemas.microsoft.com/office/drawing/2014/main" id="{A7651E2F-B9B7-DDB0-53B7-41CC46DBABC5}"/>
              </a:ext>
            </a:extLst>
          </p:cNvPr>
          <p:cNvSpPr/>
          <p:nvPr/>
        </p:nvSpPr>
        <p:spPr>
          <a:xfrm rot="5400000">
            <a:off x="6582555" y="3359785"/>
            <a:ext cx="290830" cy="592455"/>
          </a:xfrm>
          <a:prstGeom prst="stripedRightArrow">
            <a:avLst>
              <a:gd name="adj1" fmla="val 50000"/>
              <a:gd name="adj2" fmla="val 55132"/>
            </a:avLst>
          </a:prstGeom>
          <a:solidFill>
            <a:schemeClr val="dk1">
              <a:alpha val="2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Arrow: Striped Right 23">
            <a:extLst>
              <a:ext uri="{FF2B5EF4-FFF2-40B4-BE49-F238E27FC236}">
                <a16:creationId xmlns:a16="http://schemas.microsoft.com/office/drawing/2014/main" id="{A9A8D6D8-C877-FF59-E888-059FDFC1FDFA}"/>
              </a:ext>
            </a:extLst>
          </p:cNvPr>
          <p:cNvSpPr/>
          <p:nvPr/>
        </p:nvSpPr>
        <p:spPr>
          <a:xfrm rot="5400000">
            <a:off x="7638398" y="3351255"/>
            <a:ext cx="290830" cy="592455"/>
          </a:xfrm>
          <a:prstGeom prst="stripedRightArrow">
            <a:avLst>
              <a:gd name="adj1" fmla="val 50000"/>
              <a:gd name="adj2" fmla="val 55132"/>
            </a:avLst>
          </a:prstGeom>
          <a:solidFill>
            <a:schemeClr val="dk1">
              <a:alpha val="2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Arrow: Striped Right 24">
            <a:extLst>
              <a:ext uri="{FF2B5EF4-FFF2-40B4-BE49-F238E27FC236}">
                <a16:creationId xmlns:a16="http://schemas.microsoft.com/office/drawing/2014/main" id="{F44E36F8-5031-2ADB-262A-A1EB8A36B9F6}"/>
              </a:ext>
            </a:extLst>
          </p:cNvPr>
          <p:cNvSpPr/>
          <p:nvPr/>
        </p:nvSpPr>
        <p:spPr>
          <a:xfrm rot="5400000">
            <a:off x="8636016" y="3359785"/>
            <a:ext cx="290830" cy="592455"/>
          </a:xfrm>
          <a:prstGeom prst="stripedRightArrow">
            <a:avLst>
              <a:gd name="adj1" fmla="val 50000"/>
              <a:gd name="adj2" fmla="val 55132"/>
            </a:avLst>
          </a:prstGeom>
          <a:solidFill>
            <a:schemeClr val="dk1">
              <a:alpha val="2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7" name="Picture 26" descr="A graph of different types of data&#10;&#10;AI-generated content may be incorrect.">
            <a:extLst>
              <a:ext uri="{FF2B5EF4-FFF2-40B4-BE49-F238E27FC236}">
                <a16:creationId xmlns:a16="http://schemas.microsoft.com/office/drawing/2014/main" id="{682DA129-B28D-5B4B-CE5A-2E522039C6E2}"/>
              </a:ext>
            </a:extLst>
          </p:cNvPr>
          <p:cNvPicPr>
            <a:picLocks noChangeAspect="1"/>
          </p:cNvPicPr>
          <p:nvPr/>
        </p:nvPicPr>
        <p:blipFill>
          <a:blip r:embed="rId5"/>
          <a:stretch>
            <a:fillRect/>
          </a:stretch>
        </p:blipFill>
        <p:spPr>
          <a:xfrm>
            <a:off x="6021591" y="1748681"/>
            <a:ext cx="3178792" cy="1578729"/>
          </a:xfrm>
          <a:prstGeom prst="rect">
            <a:avLst/>
          </a:prstGeom>
        </p:spPr>
      </p:pic>
      <p:sp>
        <p:nvSpPr>
          <p:cNvPr id="29" name="Rectangle: Rounded Corners 28">
            <a:extLst>
              <a:ext uri="{FF2B5EF4-FFF2-40B4-BE49-F238E27FC236}">
                <a16:creationId xmlns:a16="http://schemas.microsoft.com/office/drawing/2014/main" id="{C4F3B4EB-6281-70CD-885F-826D0B63C8C9}"/>
              </a:ext>
            </a:extLst>
          </p:cNvPr>
          <p:cNvSpPr/>
          <p:nvPr/>
        </p:nvSpPr>
        <p:spPr>
          <a:xfrm>
            <a:off x="610017" y="1364974"/>
            <a:ext cx="5085384" cy="319245"/>
          </a:xfrm>
          <a:prstGeom prst="roundRect">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r>
              <a:rPr lang="en-US" sz="1400">
                <a:latin typeface="Tahoma" panose="020B0604030504040204" pitchFamily="34" charset="0"/>
                <a:ea typeface="Tahoma" panose="020B0604030504040204" pitchFamily="34" charset="0"/>
                <a:cs typeface="Tahoma" panose="020B0604030504040204" pitchFamily="34" charset="0"/>
              </a:rPr>
              <a:t>Feature Engineering</a:t>
            </a:r>
            <a:endParaRPr lang="en-US" sz="1400"/>
          </a:p>
        </p:txBody>
      </p:sp>
    </p:spTree>
    <p:extLst>
      <p:ext uri="{BB962C8B-B14F-4D97-AF65-F5344CB8AC3E}">
        <p14:creationId xmlns:p14="http://schemas.microsoft.com/office/powerpoint/2010/main" val="291647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A37ED-664D-CA7A-EE86-F616E24D2DB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6C22D19-5121-AEAC-EA83-FD656F1EB88C}"/>
              </a:ext>
            </a:extLst>
          </p:cNvPr>
          <p:cNvSpPr/>
          <p:nvPr/>
        </p:nvSpPr>
        <p:spPr>
          <a:xfrm>
            <a:off x="5729425" y="2820294"/>
            <a:ext cx="2911656" cy="89416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171450" indent="-171450" algn="l">
              <a:lnSpc>
                <a:spcPct val="150000"/>
              </a:lnSpc>
              <a:buFont typeface="Wingdings" panose="05000000000000000000" pitchFamily="2" charset="2"/>
              <a:buChar char="§"/>
            </a:pPr>
            <a:endParaRPr lang="en-US" sz="120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34" name="Content Placeholder 33" descr="A graph of a graph&#10;&#10;AI-generated content may be incorrect.">
            <a:extLst>
              <a:ext uri="{FF2B5EF4-FFF2-40B4-BE49-F238E27FC236}">
                <a16:creationId xmlns:a16="http://schemas.microsoft.com/office/drawing/2014/main" id="{277E7FDD-8F6C-E4DB-0C86-17D0D9DBBEAE}"/>
              </a:ext>
            </a:extLst>
          </p:cNvPr>
          <p:cNvPicPr>
            <a:picLocks noGrp="1" noChangeAspect="1"/>
          </p:cNvPicPr>
          <p:nvPr>
            <p:ph sz="quarter" idx="11"/>
          </p:nvPr>
        </p:nvPicPr>
        <p:blipFill>
          <a:blip r:embed="rId3"/>
          <a:stretch>
            <a:fillRect/>
          </a:stretch>
        </p:blipFill>
        <p:spPr>
          <a:xfrm>
            <a:off x="5694675" y="3863136"/>
            <a:ext cx="4792433" cy="2581141"/>
          </a:xfrm>
        </p:spPr>
      </p:pic>
      <p:sp>
        <p:nvSpPr>
          <p:cNvPr id="4" name="Title 3">
            <a:extLst>
              <a:ext uri="{FF2B5EF4-FFF2-40B4-BE49-F238E27FC236}">
                <a16:creationId xmlns:a16="http://schemas.microsoft.com/office/drawing/2014/main" id="{A68BF651-1D56-30DC-6C4A-8D6FC7FF6A04}"/>
              </a:ext>
            </a:extLst>
          </p:cNvPr>
          <p:cNvSpPr>
            <a:spLocks noGrp="1"/>
          </p:cNvSpPr>
          <p:nvPr>
            <p:ph type="title"/>
          </p:nvPr>
        </p:nvSpPr>
        <p:spPr>
          <a:xfrm>
            <a:off x="914399" y="971550"/>
            <a:ext cx="5461001" cy="5078095"/>
          </a:xfrm>
        </p:spPr>
        <p:txBody>
          <a:bodyPr/>
          <a:lstStyle/>
          <a:p>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A2A5B393-3BF3-8BA8-3139-4FC10DE5B0AE}"/>
              </a:ext>
            </a:extLst>
          </p:cNvPr>
          <p:cNvSpPr txBox="1"/>
          <p:nvPr/>
        </p:nvSpPr>
        <p:spPr>
          <a:xfrm>
            <a:off x="2145431" y="2923580"/>
            <a:ext cx="5461001" cy="646331"/>
          </a:xfrm>
          <a:prstGeom prst="rect">
            <a:avLst/>
          </a:prstGeom>
          <a:noFill/>
        </p:spPr>
        <p:txBody>
          <a:bodyPr wrap="square" rtlCol="0">
            <a:spAutoFit/>
          </a:bodyPr>
          <a:lstStyle/>
          <a:p>
            <a:r>
              <a:rPr lang="en-US" sz="36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Modeling</a:t>
            </a:r>
            <a:endParaRPr lang="en-US" sz="3600">
              <a:solidFill>
                <a:schemeClr val="tx1">
                  <a:lumMod val="50000"/>
                  <a:lumOff val="50000"/>
                </a:schemeClr>
              </a:solidFill>
            </a:endParaRPr>
          </a:p>
        </p:txBody>
      </p:sp>
      <p:sp>
        <p:nvSpPr>
          <p:cNvPr id="8" name="Rectangle: Rounded Corners 7">
            <a:extLst>
              <a:ext uri="{FF2B5EF4-FFF2-40B4-BE49-F238E27FC236}">
                <a16:creationId xmlns:a16="http://schemas.microsoft.com/office/drawing/2014/main" id="{80BD5936-73AD-951F-79AB-D7D7B4E8A02C}"/>
              </a:ext>
            </a:extLst>
          </p:cNvPr>
          <p:cNvSpPr/>
          <p:nvPr/>
        </p:nvSpPr>
        <p:spPr>
          <a:xfrm>
            <a:off x="5684520" y="1259735"/>
            <a:ext cx="5996940" cy="89416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171450" indent="-171450" algn="l">
              <a:lnSpc>
                <a:spcPct val="150000"/>
              </a:lnSpc>
              <a:buFont typeface="Wingdings" panose="05000000000000000000" pitchFamily="2" charset="2"/>
              <a:buChar char="§"/>
            </a:pPr>
            <a:r>
              <a:rPr lang="en-US" sz="1200" b="1" i="0">
                <a:solidFill>
                  <a:schemeClr val="accent5">
                    <a:lumMod val="75000"/>
                  </a:schemeClr>
                </a:solidFill>
                <a:effectLst/>
                <a:latin typeface="Tahoma" panose="020B0604030504040204" pitchFamily="34" charset="0"/>
                <a:ea typeface="Tahoma" panose="020B0604030504040204" pitchFamily="34" charset="0"/>
                <a:cs typeface="Tahoma" panose="020B0604030504040204" pitchFamily="34" charset="0"/>
              </a:rPr>
              <a:t>KMeans Clustering</a:t>
            </a:r>
            <a:endParaRPr lang="en-US" sz="1200" b="0" i="0">
              <a:solidFill>
                <a:schemeClr val="accent5">
                  <a:lumMod val="75000"/>
                </a:schemeClr>
              </a:solidFill>
              <a:effectLst/>
              <a:latin typeface="Tahoma" panose="020B0604030504040204" pitchFamily="34" charset="0"/>
              <a:ea typeface="Tahoma" panose="020B0604030504040204" pitchFamily="34" charset="0"/>
              <a:cs typeface="Tahoma" panose="020B0604030504040204" pitchFamily="34" charset="0"/>
            </a:endParaRPr>
          </a:p>
          <a:p>
            <a:pPr marL="171450" indent="-171450" algn="l">
              <a:lnSpc>
                <a:spcPct val="150000"/>
              </a:lnSpc>
              <a:buFont typeface="Wingdings" panose="05000000000000000000" pitchFamily="2" charset="2"/>
              <a:buChar char="§"/>
            </a:pPr>
            <a:r>
              <a:rPr lang="en-US" sz="12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Agglomerative Hierarchical Clustering</a:t>
            </a:r>
            <a:r>
              <a:rPr lang="en-US" sz="120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 </a:t>
            </a:r>
          </a:p>
          <a:p>
            <a:pPr marL="171450" indent="-171450" algn="l">
              <a:lnSpc>
                <a:spcPct val="150000"/>
              </a:lnSpc>
              <a:buFont typeface="Wingdings" panose="05000000000000000000" pitchFamily="2" charset="2"/>
              <a:buChar char="§"/>
            </a:pPr>
            <a:r>
              <a:rPr lang="en-US" sz="120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rPr>
              <a:t>DBSCAN </a:t>
            </a:r>
          </a:p>
        </p:txBody>
      </p:sp>
      <p:sp>
        <p:nvSpPr>
          <p:cNvPr id="29" name="Rectangle: Rounded Corners 28">
            <a:extLst>
              <a:ext uri="{FF2B5EF4-FFF2-40B4-BE49-F238E27FC236}">
                <a16:creationId xmlns:a16="http://schemas.microsoft.com/office/drawing/2014/main" id="{C234DCC9-6196-84DF-1836-9B949A09B7D7}"/>
              </a:ext>
            </a:extLst>
          </p:cNvPr>
          <p:cNvSpPr/>
          <p:nvPr/>
        </p:nvSpPr>
        <p:spPr>
          <a:xfrm>
            <a:off x="5684520" y="876027"/>
            <a:ext cx="5996940" cy="319245"/>
          </a:xfrm>
          <a:prstGeom prst="roundRect">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r>
              <a:rPr lang="en-US" sz="1400">
                <a:latin typeface="Tahoma" panose="020B0604030504040204" pitchFamily="34" charset="0"/>
                <a:ea typeface="Tahoma" panose="020B0604030504040204" pitchFamily="34" charset="0"/>
                <a:cs typeface="Tahoma" panose="020B0604030504040204" pitchFamily="34" charset="0"/>
              </a:rPr>
              <a:t>Clustering Algorithm Options</a:t>
            </a:r>
            <a:endParaRPr lang="en-US" sz="1400"/>
          </a:p>
        </p:txBody>
      </p:sp>
      <p:sp>
        <p:nvSpPr>
          <p:cNvPr id="5" name="Rectangle: Rounded Corners 4">
            <a:extLst>
              <a:ext uri="{FF2B5EF4-FFF2-40B4-BE49-F238E27FC236}">
                <a16:creationId xmlns:a16="http://schemas.microsoft.com/office/drawing/2014/main" id="{76FACE92-95B8-8DF6-0393-8C10A7A71250}"/>
              </a:ext>
            </a:extLst>
          </p:cNvPr>
          <p:cNvSpPr/>
          <p:nvPr/>
        </p:nvSpPr>
        <p:spPr>
          <a:xfrm>
            <a:off x="5684521" y="2430926"/>
            <a:ext cx="2956560" cy="319245"/>
          </a:xfrm>
          <a:prstGeom prst="roundRect">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r>
              <a:rPr lang="en-US" sz="1400" dirty="0">
                <a:latin typeface="Tahoma" panose="020B0604030504040204" pitchFamily="34" charset="0"/>
                <a:ea typeface="Tahoma" panose="020B0604030504040204" pitchFamily="34" charset="0"/>
                <a:cs typeface="Tahoma" panose="020B0604030504040204" pitchFamily="34" charset="0"/>
              </a:rPr>
              <a:t>Hyperparameter Search</a:t>
            </a:r>
          </a:p>
        </p:txBody>
      </p:sp>
      <p:sp>
        <p:nvSpPr>
          <p:cNvPr id="11" name="TextBox 10">
            <a:extLst>
              <a:ext uri="{FF2B5EF4-FFF2-40B4-BE49-F238E27FC236}">
                <a16:creationId xmlns:a16="http://schemas.microsoft.com/office/drawing/2014/main" id="{ACB565A8-116A-CADB-905E-D42D2230E7E1}"/>
              </a:ext>
            </a:extLst>
          </p:cNvPr>
          <p:cNvSpPr txBox="1"/>
          <p:nvPr/>
        </p:nvSpPr>
        <p:spPr>
          <a:xfrm>
            <a:off x="5729425" y="2800158"/>
            <a:ext cx="3295196" cy="88569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1200" b="1"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3</a:t>
            </a:r>
            <a:r>
              <a:rPr lang="en-US" sz="12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clustering algorithms</a:t>
            </a:r>
          </a:p>
          <a:p>
            <a:pPr marL="285750" indent="-285750">
              <a:lnSpc>
                <a:spcPct val="150000"/>
              </a:lnSpc>
              <a:buFont typeface="Wingdings" panose="05000000000000000000" pitchFamily="2" charset="2"/>
              <a:buChar char="§"/>
            </a:pPr>
            <a:r>
              <a:rPr lang="en-US" sz="1200" b="1"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2</a:t>
            </a:r>
            <a:r>
              <a:rPr lang="en-US" sz="12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rPr>
              <a:t>Cross-Validation (Nested CV)</a:t>
            </a:r>
          </a:p>
          <a:p>
            <a:pPr marL="285750" indent="-285750">
              <a:lnSpc>
                <a:spcPct val="150000"/>
              </a:lnSpc>
              <a:buFont typeface="Wingdings" panose="05000000000000000000" pitchFamily="2" charset="2"/>
              <a:buChar char="§"/>
            </a:pPr>
            <a:r>
              <a:rPr lang="en-US" sz="12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Scoring function: </a:t>
            </a:r>
            <a:r>
              <a:rPr lang="en-US" sz="1200" b="1" dirty="0">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rPr>
              <a:t>Silhouette Score</a:t>
            </a:r>
          </a:p>
        </p:txBody>
      </p:sp>
      <p:pic>
        <p:nvPicPr>
          <p:cNvPr id="14" name="Graphic 13" descr="Checkbox Checked with solid fill">
            <a:extLst>
              <a:ext uri="{FF2B5EF4-FFF2-40B4-BE49-F238E27FC236}">
                <a16:creationId xmlns:a16="http://schemas.microsoft.com/office/drawing/2014/main" id="{E92F5259-2377-0A5D-E2A6-75D210064D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2912" y="4785475"/>
            <a:ext cx="558790" cy="558790"/>
          </a:xfrm>
          <a:prstGeom prst="rect">
            <a:avLst/>
          </a:prstGeom>
        </p:spPr>
      </p:pic>
      <p:sp>
        <p:nvSpPr>
          <p:cNvPr id="3" name="Rectangle: Rounded Corners 2">
            <a:extLst>
              <a:ext uri="{FF2B5EF4-FFF2-40B4-BE49-F238E27FC236}">
                <a16:creationId xmlns:a16="http://schemas.microsoft.com/office/drawing/2014/main" id="{D257B02A-9B5C-5415-9231-C1C7995CB6E3}"/>
              </a:ext>
            </a:extLst>
          </p:cNvPr>
          <p:cNvSpPr/>
          <p:nvPr/>
        </p:nvSpPr>
        <p:spPr>
          <a:xfrm>
            <a:off x="8769803" y="2434736"/>
            <a:ext cx="2911657" cy="319245"/>
          </a:xfrm>
          <a:prstGeom prst="roundRect">
            <a:avLst/>
          </a:prstGeom>
          <a:solidFill>
            <a:schemeClr val="accent5"/>
          </a:solidFill>
        </p:spPr>
        <p:style>
          <a:lnRef idx="3">
            <a:schemeClr val="lt1"/>
          </a:lnRef>
          <a:fillRef idx="1">
            <a:schemeClr val="accent4"/>
          </a:fillRef>
          <a:effectRef idx="1">
            <a:schemeClr val="accent4"/>
          </a:effectRef>
          <a:fontRef idx="minor">
            <a:schemeClr val="lt1"/>
          </a:fontRef>
        </p:style>
        <p:txBody>
          <a:bodyPr rtlCol="0" anchor="ctr"/>
          <a:lstStyle/>
          <a:p>
            <a:r>
              <a:rPr lang="en-US" sz="1400" dirty="0">
                <a:latin typeface="Tahoma" panose="020B0604030504040204" pitchFamily="34" charset="0"/>
                <a:ea typeface="Tahoma" panose="020B0604030504040204" pitchFamily="34" charset="0"/>
                <a:cs typeface="Tahoma" panose="020B0604030504040204" pitchFamily="34" charset="0"/>
              </a:rPr>
              <a:t>Pipeline</a:t>
            </a:r>
          </a:p>
        </p:txBody>
      </p:sp>
      <p:sp>
        <p:nvSpPr>
          <p:cNvPr id="9" name="Rectangle: Rounded Corners 8">
            <a:extLst>
              <a:ext uri="{FF2B5EF4-FFF2-40B4-BE49-F238E27FC236}">
                <a16:creationId xmlns:a16="http://schemas.microsoft.com/office/drawing/2014/main" id="{4910CDCD-E30D-11E4-EF4D-A344B9B2E212}"/>
              </a:ext>
            </a:extLst>
          </p:cNvPr>
          <p:cNvSpPr/>
          <p:nvPr/>
        </p:nvSpPr>
        <p:spPr>
          <a:xfrm>
            <a:off x="8769804" y="2820294"/>
            <a:ext cx="2911656" cy="91173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5F934B-AB35-C81C-E8A1-D5B2E7AC6475}"/>
              </a:ext>
            </a:extLst>
          </p:cNvPr>
          <p:cNvSpPr txBox="1"/>
          <p:nvPr/>
        </p:nvSpPr>
        <p:spPr>
          <a:xfrm>
            <a:off x="8837463" y="2935472"/>
            <a:ext cx="2745753" cy="608693"/>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sz="12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Scaler: MinMaxScaler()</a:t>
            </a:r>
          </a:p>
          <a:p>
            <a:pPr marL="285750" indent="-285750">
              <a:lnSpc>
                <a:spcPct val="150000"/>
              </a:lnSpc>
              <a:buFont typeface="Wingdings" panose="05000000000000000000" pitchFamily="2" charset="2"/>
              <a:buChar char="§"/>
            </a:pPr>
            <a:r>
              <a:rPr lang="en-US" sz="1200"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Cluster: KMeans | DBSCAN | AHC </a:t>
            </a:r>
          </a:p>
        </p:txBody>
      </p:sp>
    </p:spTree>
    <p:extLst>
      <p:ext uri="{BB962C8B-B14F-4D97-AF65-F5344CB8AC3E}">
        <p14:creationId xmlns:p14="http://schemas.microsoft.com/office/powerpoint/2010/main" val="411849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42317-E9A2-28CF-0ADF-E9BEF2C882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40FC26-1267-A8D5-B94D-8333DAD17F04}"/>
              </a:ext>
            </a:extLst>
          </p:cNvPr>
          <p:cNvSpPr>
            <a:spLocks noGrp="1"/>
          </p:cNvSpPr>
          <p:nvPr>
            <p:ph type="title"/>
          </p:nvPr>
        </p:nvSpPr>
        <p:spPr>
          <a:xfrm>
            <a:off x="914399" y="971550"/>
            <a:ext cx="5461001" cy="5078095"/>
          </a:xfrm>
        </p:spPr>
        <p:txBody>
          <a:bodyPr/>
          <a:lstStyle/>
          <a:p>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br>
              <a:rPr lang="en-US">
                <a:latin typeface="Tahoma" panose="020B0604030504040204" pitchFamily="34" charset="0"/>
                <a:ea typeface="Tahoma" panose="020B0604030504040204" pitchFamily="34" charset="0"/>
                <a:cs typeface="Tahoma" panose="020B0604030504040204" pitchFamily="34" charset="0"/>
              </a:rPr>
            </a:b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2A4B4916-1AA7-CBA0-71AE-09562FDF37C5}"/>
              </a:ext>
            </a:extLst>
          </p:cNvPr>
          <p:cNvSpPr txBox="1"/>
          <p:nvPr/>
        </p:nvSpPr>
        <p:spPr>
          <a:xfrm>
            <a:off x="610017" y="455813"/>
            <a:ext cx="5461001" cy="307777"/>
          </a:xfrm>
          <a:prstGeom prst="rect">
            <a:avLst/>
          </a:prstGeom>
          <a:noFill/>
        </p:spPr>
        <p:txBody>
          <a:bodyPr wrap="square" rtlCol="0">
            <a:spAutoFit/>
          </a:bodyPr>
          <a:lstStyle/>
          <a:p>
            <a:r>
              <a:rPr lang="en-US" sz="140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Modeling cont’d.</a:t>
            </a:r>
            <a:endParaRPr lang="en-US" sz="1400">
              <a:solidFill>
                <a:schemeClr val="tx1">
                  <a:lumMod val="50000"/>
                  <a:lumOff val="50000"/>
                </a:schemeClr>
              </a:solidFill>
            </a:endParaRPr>
          </a:p>
        </p:txBody>
      </p:sp>
      <p:sp>
        <p:nvSpPr>
          <p:cNvPr id="20" name="TextBox 19">
            <a:extLst>
              <a:ext uri="{FF2B5EF4-FFF2-40B4-BE49-F238E27FC236}">
                <a16:creationId xmlns:a16="http://schemas.microsoft.com/office/drawing/2014/main" id="{CCCDD7A4-890E-E79F-17BE-018BA20B992A}"/>
              </a:ext>
            </a:extLst>
          </p:cNvPr>
          <p:cNvSpPr txBox="1"/>
          <p:nvPr/>
        </p:nvSpPr>
        <p:spPr>
          <a:xfrm>
            <a:off x="610017" y="854962"/>
            <a:ext cx="5284077" cy="276999"/>
          </a:xfrm>
          <a:prstGeom prst="rect">
            <a:avLst/>
          </a:prstGeom>
          <a:solidFill>
            <a:schemeClr val="accent5"/>
          </a:solidFill>
        </p:spPr>
        <p:txBody>
          <a:bodyPr wrap="square" rtlCol="0">
            <a:spAutoFit/>
          </a:bodyPr>
          <a:lstStyle/>
          <a:p>
            <a:r>
              <a:rPr lang="en-US" sz="1200">
                <a:solidFill>
                  <a:schemeClr val="bg1"/>
                </a:solidFill>
                <a:latin typeface="Tahoma" panose="020B0604030504040204" pitchFamily="34" charset="0"/>
                <a:ea typeface="Tahoma" panose="020B0604030504040204" pitchFamily="34" charset="0"/>
                <a:cs typeface="Tahoma" panose="020B0604030504040204" pitchFamily="34" charset="0"/>
              </a:rPr>
              <a:t>Cross-Validation vs. Sequential Model-Based Optimization SMBO Search</a:t>
            </a:r>
            <a:endParaRPr lang="en-US" sz="1200">
              <a:solidFill>
                <a:schemeClr val="bg1"/>
              </a:solidFill>
            </a:endParaRPr>
          </a:p>
        </p:txBody>
      </p:sp>
      <p:sp>
        <p:nvSpPr>
          <p:cNvPr id="21" name="TextBox 20">
            <a:extLst>
              <a:ext uri="{FF2B5EF4-FFF2-40B4-BE49-F238E27FC236}">
                <a16:creationId xmlns:a16="http://schemas.microsoft.com/office/drawing/2014/main" id="{4074E9BD-BCC2-FE13-504D-D8E4E2D97452}"/>
              </a:ext>
            </a:extLst>
          </p:cNvPr>
          <p:cNvSpPr txBox="1"/>
          <p:nvPr/>
        </p:nvSpPr>
        <p:spPr>
          <a:xfrm>
            <a:off x="4170061" y="1334754"/>
            <a:ext cx="1687592" cy="1138773"/>
          </a:xfrm>
          <a:prstGeom prst="rect">
            <a:avLst/>
          </a:prstGeom>
          <a:noFill/>
          <a:ln w="28575">
            <a:solidFill>
              <a:schemeClr val="accent4"/>
            </a:solidFill>
            <a:prstDash val="sysDot"/>
          </a:ln>
        </p:spPr>
        <p:txBody>
          <a:bodyPr wrap="square" rtlCol="0">
            <a:spAutoFit/>
          </a:bodyPr>
          <a:lstStyle/>
          <a:p>
            <a:pPr>
              <a:spcAft>
                <a:spcPts val="600"/>
              </a:spcAft>
            </a:pPr>
            <a:r>
              <a:rPr lang="en-US" sz="900" b="1">
                <a:solidFill>
                  <a:schemeClr val="accent5"/>
                </a:solidFill>
                <a:latin typeface="Tahoma" panose="020B0604030504040204" pitchFamily="34" charset="0"/>
                <a:ea typeface="Tahoma" panose="020B0604030504040204" pitchFamily="34" charset="0"/>
                <a:cs typeface="Tahoma" panose="020B0604030504040204" pitchFamily="34" charset="0"/>
              </a:rPr>
              <a:t>SMBO hyperparameters:</a:t>
            </a:r>
            <a:endParaRPr lang="en-US" sz="900" b="1">
              <a:solidFill>
                <a:schemeClr val="accent5">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
            </a:pPr>
            <a:r>
              <a:rPr lang="en-US" sz="900">
                <a:solidFill>
                  <a:schemeClr val="accent4"/>
                </a:solidFill>
                <a:latin typeface="Tahoma" panose="020B0604030504040204" pitchFamily="34" charset="0"/>
                <a:ea typeface="Tahoma" panose="020B0604030504040204" pitchFamily="34" charset="0"/>
                <a:cs typeface="Tahoma" panose="020B0604030504040204" pitchFamily="34" charset="0"/>
              </a:rPr>
              <a:t>a</a:t>
            </a:r>
            <a:r>
              <a:rPr lang="en-US" sz="900" b="0" i="0">
                <a:solidFill>
                  <a:schemeClr val="accent4"/>
                </a:solidFill>
                <a:effectLst/>
                <a:latin typeface="Tahoma" panose="020B0604030504040204" pitchFamily="34" charset="0"/>
                <a:ea typeface="Tahoma" panose="020B0604030504040204" pitchFamily="34" charset="0"/>
                <a:cs typeface="Tahoma" panose="020B0604030504040204" pitchFamily="34" charset="0"/>
              </a:rPr>
              <a:t>lgorithm : </a:t>
            </a:r>
            <a:r>
              <a:rPr lang="en-US" sz="900" i="0">
                <a:solidFill>
                  <a:schemeClr val="accent4"/>
                </a:solidFill>
                <a:effectLst/>
                <a:latin typeface="Tahoma" panose="020B0604030504040204" pitchFamily="34" charset="0"/>
                <a:ea typeface="Tahoma" panose="020B0604030504040204" pitchFamily="34" charset="0"/>
                <a:cs typeface="Tahoma" panose="020B0604030504040204" pitchFamily="34" charset="0"/>
              </a:rPr>
              <a:t>'</a:t>
            </a:r>
            <a:r>
              <a:rPr lang="en-US" sz="900" i="0" err="1">
                <a:solidFill>
                  <a:schemeClr val="accent4"/>
                </a:solidFill>
                <a:effectLst/>
                <a:latin typeface="Tahoma" panose="020B0604030504040204" pitchFamily="34" charset="0"/>
                <a:ea typeface="Tahoma" panose="020B0604030504040204" pitchFamily="34" charset="0"/>
                <a:cs typeface="Tahoma" panose="020B0604030504040204" pitchFamily="34" charset="0"/>
              </a:rPr>
              <a:t>lloyd</a:t>
            </a:r>
            <a:r>
              <a:rPr lang="en-US" sz="900" i="0">
                <a:solidFill>
                  <a:schemeClr val="accent4"/>
                </a:solidFill>
                <a:effectLst/>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anose="05000000000000000000" pitchFamily="2" charset="2"/>
              <a:buChar char="§"/>
            </a:pPr>
            <a:r>
              <a:rPr lang="en-US" sz="900" b="0" i="0" err="1">
                <a:solidFill>
                  <a:schemeClr val="accent4"/>
                </a:solidFill>
                <a:effectLst/>
                <a:latin typeface="Tahoma" panose="020B0604030504040204" pitchFamily="34" charset="0"/>
                <a:ea typeface="Tahoma" panose="020B0604030504040204" pitchFamily="34" charset="0"/>
                <a:cs typeface="Tahoma" panose="020B0604030504040204" pitchFamily="34" charset="0"/>
              </a:rPr>
              <a:t>init</a:t>
            </a:r>
            <a:r>
              <a:rPr lang="en-US" sz="900" b="0" i="0">
                <a:solidFill>
                  <a:schemeClr val="accent4"/>
                </a:solidFill>
                <a:effectLst/>
                <a:latin typeface="Tahoma" panose="020B0604030504040204" pitchFamily="34" charset="0"/>
                <a:ea typeface="Tahoma" panose="020B0604030504040204" pitchFamily="34" charset="0"/>
                <a:cs typeface="Tahoma" panose="020B0604030504040204" pitchFamily="34" charset="0"/>
              </a:rPr>
              <a:t>: </a:t>
            </a:r>
            <a:r>
              <a:rPr lang="en-US" sz="900" i="0">
                <a:solidFill>
                  <a:schemeClr val="accent4"/>
                </a:solidFill>
                <a:effectLst/>
                <a:latin typeface="Tahoma" panose="020B0604030504040204" pitchFamily="34" charset="0"/>
                <a:ea typeface="Tahoma" panose="020B0604030504040204" pitchFamily="34" charset="0"/>
                <a:cs typeface="Tahoma" panose="020B0604030504040204" pitchFamily="34" charset="0"/>
              </a:rPr>
              <a:t>'random’</a:t>
            </a:r>
          </a:p>
          <a:p>
            <a:pPr marL="285750" indent="-285750">
              <a:buFont typeface="Wingdings" panose="05000000000000000000" pitchFamily="2" charset="2"/>
              <a:buChar char="§"/>
            </a:pPr>
            <a:r>
              <a:rPr lang="en-US" sz="900" b="0" i="0" err="1">
                <a:solidFill>
                  <a:schemeClr val="accent4"/>
                </a:solidFill>
                <a:effectLst/>
                <a:latin typeface="Tahoma" panose="020B0604030504040204" pitchFamily="34" charset="0"/>
                <a:ea typeface="Tahoma" panose="020B0604030504040204" pitchFamily="34" charset="0"/>
                <a:cs typeface="Tahoma" panose="020B0604030504040204" pitchFamily="34" charset="0"/>
              </a:rPr>
              <a:t>max_iter</a:t>
            </a:r>
            <a:r>
              <a:rPr lang="en-US" sz="900" b="0" i="0">
                <a:solidFill>
                  <a:schemeClr val="accent4"/>
                </a:solidFill>
                <a:effectLst/>
                <a:latin typeface="Tahoma" panose="020B0604030504040204" pitchFamily="34" charset="0"/>
                <a:ea typeface="Tahoma" panose="020B0604030504040204" pitchFamily="34" charset="0"/>
                <a:cs typeface="Tahoma" panose="020B0604030504040204" pitchFamily="34" charset="0"/>
              </a:rPr>
              <a:t>: </a:t>
            </a:r>
            <a:r>
              <a:rPr lang="en-US" sz="900" i="0">
                <a:solidFill>
                  <a:schemeClr val="accent4"/>
                </a:solidFill>
                <a:effectLst/>
                <a:latin typeface="Tahoma" panose="020B0604030504040204" pitchFamily="34" charset="0"/>
                <a:ea typeface="Tahoma" panose="020B0604030504040204" pitchFamily="34" charset="0"/>
                <a:cs typeface="Tahoma" panose="020B0604030504040204" pitchFamily="34" charset="0"/>
              </a:rPr>
              <a:t>645</a:t>
            </a:r>
          </a:p>
          <a:p>
            <a:pPr marL="285750" indent="-285750">
              <a:buFont typeface="Wingdings" panose="05000000000000000000" pitchFamily="2" charset="2"/>
              <a:buChar char="§"/>
            </a:pPr>
            <a:r>
              <a:rPr lang="en-US" sz="900" b="0" i="0" err="1">
                <a:solidFill>
                  <a:schemeClr val="accent4"/>
                </a:solidFill>
                <a:effectLst/>
                <a:latin typeface="Tahoma" panose="020B0604030504040204" pitchFamily="34" charset="0"/>
                <a:ea typeface="Tahoma" panose="020B0604030504040204" pitchFamily="34" charset="0"/>
                <a:cs typeface="Tahoma" panose="020B0604030504040204" pitchFamily="34" charset="0"/>
              </a:rPr>
              <a:t>n_clusters</a:t>
            </a:r>
            <a:r>
              <a:rPr lang="en-US" sz="900" b="0" i="0">
                <a:solidFill>
                  <a:schemeClr val="accent4"/>
                </a:solidFill>
                <a:effectLst/>
                <a:latin typeface="Tahoma" panose="020B0604030504040204" pitchFamily="34" charset="0"/>
                <a:ea typeface="Tahoma" panose="020B0604030504040204" pitchFamily="34" charset="0"/>
                <a:cs typeface="Tahoma" panose="020B0604030504040204" pitchFamily="34" charset="0"/>
              </a:rPr>
              <a:t>: </a:t>
            </a:r>
            <a:r>
              <a:rPr lang="en-US" sz="900" i="0">
                <a:solidFill>
                  <a:schemeClr val="accent4"/>
                </a:solidFill>
                <a:effectLst/>
                <a:latin typeface="Tahoma" panose="020B0604030504040204" pitchFamily="34" charset="0"/>
                <a:ea typeface="Tahoma" panose="020B0604030504040204" pitchFamily="34" charset="0"/>
                <a:cs typeface="Tahoma" panose="020B0604030504040204" pitchFamily="34" charset="0"/>
              </a:rPr>
              <a:t>2 </a:t>
            </a:r>
          </a:p>
          <a:p>
            <a:pPr marL="285750" indent="-285750">
              <a:buFont typeface="Wingdings" panose="05000000000000000000" pitchFamily="2" charset="2"/>
              <a:buChar char="§"/>
            </a:pPr>
            <a:r>
              <a:rPr lang="en-US" sz="900" b="0" i="0" err="1">
                <a:solidFill>
                  <a:schemeClr val="accent4"/>
                </a:solidFill>
                <a:effectLst/>
                <a:latin typeface="Tahoma" panose="020B0604030504040204" pitchFamily="34" charset="0"/>
                <a:ea typeface="Tahoma" panose="020B0604030504040204" pitchFamily="34" charset="0"/>
                <a:cs typeface="Tahoma" panose="020B0604030504040204" pitchFamily="34" charset="0"/>
              </a:rPr>
              <a:t>n_init</a:t>
            </a:r>
            <a:r>
              <a:rPr lang="en-US" sz="900" b="0" i="0">
                <a:solidFill>
                  <a:schemeClr val="accent4"/>
                </a:solidFill>
                <a:effectLst/>
                <a:latin typeface="Tahoma" panose="020B0604030504040204" pitchFamily="34" charset="0"/>
                <a:ea typeface="Tahoma" panose="020B0604030504040204" pitchFamily="34" charset="0"/>
                <a:cs typeface="Tahoma" panose="020B0604030504040204" pitchFamily="34" charset="0"/>
              </a:rPr>
              <a:t>: 5</a:t>
            </a:r>
          </a:p>
          <a:p>
            <a:pPr marL="285750" indent="-285750">
              <a:spcAft>
                <a:spcPts val="600"/>
              </a:spcAft>
              <a:buFont typeface="Wingdings" panose="05000000000000000000" pitchFamily="2" charset="2"/>
              <a:buChar char="§"/>
            </a:pPr>
            <a:r>
              <a:rPr lang="en-US" sz="900" b="0" i="0" err="1">
                <a:solidFill>
                  <a:schemeClr val="accent4"/>
                </a:solidFill>
                <a:effectLst/>
                <a:latin typeface="Tahoma" panose="020B0604030504040204" pitchFamily="34" charset="0"/>
                <a:ea typeface="Tahoma" panose="020B0604030504040204" pitchFamily="34" charset="0"/>
                <a:cs typeface="Tahoma" panose="020B0604030504040204" pitchFamily="34" charset="0"/>
              </a:rPr>
              <a:t>tol</a:t>
            </a:r>
            <a:r>
              <a:rPr lang="en-US" sz="900" b="0" i="0">
                <a:solidFill>
                  <a:schemeClr val="accent4"/>
                </a:solidFill>
                <a:effectLst/>
                <a:latin typeface="Tahoma" panose="020B0604030504040204" pitchFamily="34" charset="0"/>
                <a:ea typeface="Tahoma" panose="020B0604030504040204" pitchFamily="34" charset="0"/>
                <a:cs typeface="Tahoma" panose="020B0604030504040204" pitchFamily="34" charset="0"/>
              </a:rPr>
              <a:t>: 0.1</a:t>
            </a:r>
          </a:p>
        </p:txBody>
      </p:sp>
      <p:graphicFrame>
        <p:nvGraphicFramePr>
          <p:cNvPr id="37" name="Table 36">
            <a:extLst>
              <a:ext uri="{FF2B5EF4-FFF2-40B4-BE49-F238E27FC236}">
                <a16:creationId xmlns:a16="http://schemas.microsoft.com/office/drawing/2014/main" id="{ECC6B54F-B4D2-4494-AD71-44A5C2340CD8}"/>
              </a:ext>
            </a:extLst>
          </p:cNvPr>
          <p:cNvGraphicFramePr>
            <a:graphicFrameLocks noGrp="1"/>
          </p:cNvGraphicFramePr>
          <p:nvPr>
            <p:extLst>
              <p:ext uri="{D42A27DB-BD31-4B8C-83A1-F6EECF244321}">
                <p14:modId xmlns:p14="http://schemas.microsoft.com/office/powerpoint/2010/main" val="3441916633"/>
              </p:ext>
            </p:extLst>
          </p:nvPr>
        </p:nvGraphicFramePr>
        <p:xfrm>
          <a:off x="675409" y="1526232"/>
          <a:ext cx="3361023" cy="838200"/>
        </p:xfrm>
        <a:graphic>
          <a:graphicData uri="http://schemas.openxmlformats.org/drawingml/2006/table">
            <a:tbl>
              <a:tblPr>
                <a:tableStyleId>{5FD0F851-EC5A-4D38-B0AD-8093EC10F338}</a:tableStyleId>
              </a:tblPr>
              <a:tblGrid>
                <a:gridCol w="1346363">
                  <a:extLst>
                    <a:ext uri="{9D8B030D-6E8A-4147-A177-3AD203B41FA5}">
                      <a16:colId xmlns:a16="http://schemas.microsoft.com/office/drawing/2014/main" val="3378612291"/>
                    </a:ext>
                  </a:extLst>
                </a:gridCol>
                <a:gridCol w="777951">
                  <a:extLst>
                    <a:ext uri="{9D8B030D-6E8A-4147-A177-3AD203B41FA5}">
                      <a16:colId xmlns:a16="http://schemas.microsoft.com/office/drawing/2014/main" val="1364559879"/>
                    </a:ext>
                  </a:extLst>
                </a:gridCol>
                <a:gridCol w="1236709">
                  <a:extLst>
                    <a:ext uri="{9D8B030D-6E8A-4147-A177-3AD203B41FA5}">
                      <a16:colId xmlns:a16="http://schemas.microsoft.com/office/drawing/2014/main" val="2399617277"/>
                    </a:ext>
                  </a:extLst>
                </a:gridCol>
              </a:tblGrid>
              <a:tr h="209550">
                <a:tc>
                  <a:txBody>
                    <a:bodyPr/>
                    <a:lstStyle/>
                    <a:p>
                      <a:pPr algn="l" fontAlgn="b"/>
                      <a:r>
                        <a:rPr lang="en-US" sz="1000" b="0" u="none" strike="noStrike">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Tuning</a:t>
                      </a:r>
                      <a:endParaRPr lang="en-US" sz="1000" b="0" i="0" u="none" strike="noStrike">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tc>
                  <a:txBody>
                    <a:bodyPr/>
                    <a:lstStyle/>
                    <a:p>
                      <a:pPr algn="l" fontAlgn="b"/>
                      <a:r>
                        <a:rPr lang="en-US" sz="1000" b="0" u="none" strike="noStrike">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Inertia</a:t>
                      </a:r>
                      <a:endParaRPr lang="en-US" sz="1000" b="0" i="0" u="none" strike="noStrike">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tc>
                  <a:txBody>
                    <a:bodyPr/>
                    <a:lstStyle/>
                    <a:p>
                      <a:pPr algn="ctr" fontAlgn="b"/>
                      <a:r>
                        <a:rPr lang="en-US" sz="1000" b="0" u="none" strike="noStrike">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rPr>
                        <a:t>Silhouette Score</a:t>
                      </a:r>
                      <a:endParaRPr lang="en-US" sz="1000" b="0" i="0" u="none" strike="noStrike">
                        <a:solidFill>
                          <a:schemeClr val="bg1">
                            <a:lumMod val="50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extLst>
                  <a:ext uri="{0D108BD9-81ED-4DB2-BD59-A6C34878D82A}">
                    <a16:rowId xmlns:a16="http://schemas.microsoft.com/office/drawing/2014/main" val="1312022024"/>
                  </a:ext>
                </a:extLst>
              </a:tr>
              <a:tr h="209550">
                <a:tc>
                  <a:txBody>
                    <a:bodyPr/>
                    <a:lstStyle/>
                    <a:p>
                      <a:pPr algn="l" fontAlgn="b"/>
                      <a:r>
                        <a:rPr lang="en-US" sz="1000" b="1" u="none" strike="noStrike">
                          <a:effectLst/>
                          <a:latin typeface="Tahoma" panose="020B0604030504040204" pitchFamily="34" charset="0"/>
                          <a:ea typeface="Tahoma" panose="020B0604030504040204" pitchFamily="34" charset="0"/>
                          <a:cs typeface="Tahoma" panose="020B0604030504040204" pitchFamily="34" charset="0"/>
                        </a:rPr>
                        <a:t>SMBO</a:t>
                      </a:r>
                      <a:endParaRPr lang="en-US" sz="10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tc>
                  <a:txBody>
                    <a:bodyPr/>
                    <a:lstStyle/>
                    <a:p>
                      <a:pPr algn="l" fontAlgn="b"/>
                      <a:r>
                        <a:rPr lang="en-US" sz="1000" b="1" u="none" strike="noStrike">
                          <a:solidFill>
                            <a:schemeClr val="accent5"/>
                          </a:solidFill>
                          <a:effectLst/>
                          <a:latin typeface="Tahoma" panose="020B0604030504040204" pitchFamily="34" charset="0"/>
                          <a:ea typeface="Tahoma" panose="020B0604030504040204" pitchFamily="34" charset="0"/>
                          <a:cs typeface="Tahoma" panose="020B0604030504040204" pitchFamily="34" charset="0"/>
                        </a:rPr>
                        <a:t>5989.735</a:t>
                      </a:r>
                      <a:endParaRPr lang="en-US" sz="1000" b="1" i="0" u="none" strike="noStrike">
                        <a:solidFill>
                          <a:schemeClr val="accent5"/>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tc>
                  <a:txBody>
                    <a:bodyPr/>
                    <a:lstStyle/>
                    <a:p>
                      <a:pPr algn="ctr" fontAlgn="b"/>
                      <a:r>
                        <a:rPr lang="en-US" sz="1000" b="1" u="none" strike="noStrike">
                          <a:solidFill>
                            <a:srgbClr val="C87D68"/>
                          </a:solidFill>
                          <a:effectLst/>
                          <a:latin typeface="Tahoma" panose="020B0604030504040204" pitchFamily="34" charset="0"/>
                          <a:ea typeface="Tahoma" panose="020B0604030504040204" pitchFamily="34" charset="0"/>
                          <a:cs typeface="Tahoma" panose="020B0604030504040204" pitchFamily="34" charset="0"/>
                        </a:rPr>
                        <a:t>0.432</a:t>
                      </a:r>
                      <a:endParaRPr lang="en-US" sz="1000" b="1" i="0" u="none" strike="noStrike">
                        <a:solidFill>
                          <a:srgbClr val="C87D68"/>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extLst>
                  <a:ext uri="{0D108BD9-81ED-4DB2-BD59-A6C34878D82A}">
                    <a16:rowId xmlns:a16="http://schemas.microsoft.com/office/drawing/2014/main" val="2542369551"/>
                  </a:ext>
                </a:extLst>
              </a:tr>
              <a:tr h="209550">
                <a:tc>
                  <a:txBody>
                    <a:bodyPr/>
                    <a:lstStyle/>
                    <a:p>
                      <a:pPr algn="l" fontAlgn="b"/>
                      <a:r>
                        <a:rPr lang="en-US" sz="1000" u="none" strike="noStrike">
                          <a:effectLst/>
                          <a:latin typeface="Tahoma" panose="020B0604030504040204" pitchFamily="34" charset="0"/>
                          <a:ea typeface="Tahoma" panose="020B0604030504040204" pitchFamily="34" charset="0"/>
                          <a:cs typeface="Tahoma" panose="020B0604030504040204" pitchFamily="34" charset="0"/>
                        </a:rPr>
                        <a:t>RandomizedSearchCV</a:t>
                      </a:r>
                      <a:endParaRPr lang="en-US" sz="1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tc>
                  <a:txBody>
                    <a:bodyPr/>
                    <a:lstStyle/>
                    <a:p>
                      <a:pPr algn="l" fontAlgn="b"/>
                      <a:r>
                        <a:rPr lang="en-US" sz="1000" u="none" strike="noStrike">
                          <a:effectLst/>
                          <a:latin typeface="Tahoma" panose="020B0604030504040204" pitchFamily="34" charset="0"/>
                          <a:ea typeface="Tahoma" panose="020B0604030504040204" pitchFamily="34" charset="0"/>
                          <a:cs typeface="Tahoma" panose="020B0604030504040204" pitchFamily="34" charset="0"/>
                        </a:rPr>
                        <a:t>3521.054</a:t>
                      </a:r>
                      <a:endParaRPr lang="en-US" sz="1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tc>
                  <a:txBody>
                    <a:bodyPr/>
                    <a:lstStyle/>
                    <a:p>
                      <a:pPr algn="ctr" fontAlgn="b"/>
                      <a:r>
                        <a:rPr lang="en-US" sz="1000" u="none" strike="noStrike">
                          <a:effectLst/>
                          <a:latin typeface="Tahoma" panose="020B0604030504040204" pitchFamily="34" charset="0"/>
                          <a:ea typeface="Tahoma" panose="020B0604030504040204" pitchFamily="34" charset="0"/>
                          <a:cs typeface="Tahoma" panose="020B0604030504040204" pitchFamily="34" charset="0"/>
                        </a:rPr>
                        <a:t>0.453</a:t>
                      </a:r>
                      <a:endParaRPr lang="en-US" sz="1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extLst>
                  <a:ext uri="{0D108BD9-81ED-4DB2-BD59-A6C34878D82A}">
                    <a16:rowId xmlns:a16="http://schemas.microsoft.com/office/drawing/2014/main" val="1498658658"/>
                  </a:ext>
                </a:extLst>
              </a:tr>
              <a:tr h="209550">
                <a:tc>
                  <a:txBody>
                    <a:bodyPr/>
                    <a:lstStyle/>
                    <a:p>
                      <a:pPr algn="l" fontAlgn="b"/>
                      <a:r>
                        <a:rPr lang="en-US" sz="1000" u="none" strike="noStrike">
                          <a:effectLst/>
                          <a:latin typeface="Tahoma" panose="020B0604030504040204" pitchFamily="34" charset="0"/>
                          <a:ea typeface="Tahoma" panose="020B0604030504040204" pitchFamily="34" charset="0"/>
                          <a:cs typeface="Tahoma" panose="020B0604030504040204" pitchFamily="34" charset="0"/>
                        </a:rPr>
                        <a:t>GridSeachCV</a:t>
                      </a:r>
                      <a:endParaRPr lang="en-US" sz="1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tc>
                  <a:txBody>
                    <a:bodyPr/>
                    <a:lstStyle/>
                    <a:p>
                      <a:pPr algn="l" fontAlgn="b"/>
                      <a:r>
                        <a:rPr lang="en-US" sz="1000" u="none" strike="noStrike">
                          <a:effectLst/>
                          <a:latin typeface="Tahoma" panose="020B0604030504040204" pitchFamily="34" charset="0"/>
                          <a:ea typeface="Tahoma" panose="020B0604030504040204" pitchFamily="34" charset="0"/>
                          <a:cs typeface="Tahoma" panose="020B0604030504040204" pitchFamily="34" charset="0"/>
                        </a:rPr>
                        <a:t>3517.192</a:t>
                      </a:r>
                      <a:endParaRPr lang="en-US" sz="1000" b="0"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tc>
                  <a:txBody>
                    <a:bodyPr/>
                    <a:lstStyle/>
                    <a:p>
                      <a:pPr algn="ctr" fontAlgn="b"/>
                      <a:r>
                        <a:rPr lang="en-US" sz="1000" u="none" strike="noStrike" dirty="0">
                          <a:effectLst/>
                          <a:latin typeface="Tahoma" panose="020B0604030504040204" pitchFamily="34" charset="0"/>
                          <a:ea typeface="Tahoma" panose="020B0604030504040204" pitchFamily="34" charset="0"/>
                          <a:cs typeface="Tahoma" panose="020B0604030504040204" pitchFamily="34" charset="0"/>
                        </a:rPr>
                        <a:t>0.453</a:t>
                      </a:r>
                      <a:endParaRPr lang="en-US" sz="10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9525" marR="9525" marT="9525" marB="0" anchor="b"/>
                </a:tc>
                <a:extLst>
                  <a:ext uri="{0D108BD9-81ED-4DB2-BD59-A6C34878D82A}">
                    <a16:rowId xmlns:a16="http://schemas.microsoft.com/office/drawing/2014/main" val="1066903247"/>
                  </a:ext>
                </a:extLst>
              </a:tr>
            </a:tbl>
          </a:graphicData>
        </a:graphic>
      </p:graphicFrame>
      <p:sp>
        <p:nvSpPr>
          <p:cNvPr id="38" name="TextBox 37">
            <a:extLst>
              <a:ext uri="{FF2B5EF4-FFF2-40B4-BE49-F238E27FC236}">
                <a16:creationId xmlns:a16="http://schemas.microsoft.com/office/drawing/2014/main" id="{954F36A5-D0DF-12C8-0B5C-6215F4AE8827}"/>
              </a:ext>
            </a:extLst>
          </p:cNvPr>
          <p:cNvSpPr txBox="1"/>
          <p:nvPr/>
        </p:nvSpPr>
        <p:spPr>
          <a:xfrm>
            <a:off x="610018" y="2624649"/>
            <a:ext cx="5284076" cy="276999"/>
          </a:xfrm>
          <a:prstGeom prst="rect">
            <a:avLst/>
          </a:prstGeom>
          <a:solidFill>
            <a:schemeClr val="accent5"/>
          </a:solidFill>
        </p:spPr>
        <p:txBody>
          <a:bodyPr wrap="square" rtlCol="0">
            <a:spAutoFit/>
          </a:bodyPr>
          <a:lstStyle/>
          <a:p>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Optimal K- no. of clusters : Inertia Plot</a:t>
            </a:r>
            <a:endParaRPr lang="en-US" sz="1200" dirty="0">
              <a:solidFill>
                <a:schemeClr val="bg1"/>
              </a:solidFill>
            </a:endParaRPr>
          </a:p>
        </p:txBody>
      </p:sp>
      <p:pic>
        <p:nvPicPr>
          <p:cNvPr id="39" name="Graphic 38" descr="Checkbox Checked with solid fill">
            <a:extLst>
              <a:ext uri="{FF2B5EF4-FFF2-40B4-BE49-F238E27FC236}">
                <a16:creationId xmlns:a16="http://schemas.microsoft.com/office/drawing/2014/main" id="{E1A14796-4E02-700B-59D8-5C06EEA4AE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341" y="1602200"/>
            <a:ext cx="302284" cy="302284"/>
          </a:xfrm>
          <a:prstGeom prst="rect">
            <a:avLst/>
          </a:prstGeom>
        </p:spPr>
      </p:pic>
      <p:pic>
        <p:nvPicPr>
          <p:cNvPr id="42" name="Picture 41" descr="A graph with a line going up&#10;&#10;AI-generated content may be incorrect.">
            <a:extLst>
              <a:ext uri="{FF2B5EF4-FFF2-40B4-BE49-F238E27FC236}">
                <a16:creationId xmlns:a16="http://schemas.microsoft.com/office/drawing/2014/main" id="{43D0B5E4-D3BE-547F-7DE1-6945689EAC48}"/>
              </a:ext>
            </a:extLst>
          </p:cNvPr>
          <p:cNvPicPr>
            <a:picLocks noChangeAspect="1"/>
          </p:cNvPicPr>
          <p:nvPr/>
        </p:nvPicPr>
        <p:blipFill>
          <a:blip r:embed="rId5"/>
          <a:stretch>
            <a:fillRect/>
          </a:stretch>
        </p:blipFill>
        <p:spPr>
          <a:xfrm>
            <a:off x="954624" y="2927528"/>
            <a:ext cx="4203362" cy="2784279"/>
          </a:xfrm>
          <a:prstGeom prst="rect">
            <a:avLst/>
          </a:prstGeom>
        </p:spPr>
      </p:pic>
      <p:pic>
        <p:nvPicPr>
          <p:cNvPr id="9" name="Content Placeholder 8" descr="A group of graphs showing different colors&#10;&#10;AI-generated content may be incorrect.">
            <a:extLst>
              <a:ext uri="{FF2B5EF4-FFF2-40B4-BE49-F238E27FC236}">
                <a16:creationId xmlns:a16="http://schemas.microsoft.com/office/drawing/2014/main" id="{A922725F-530B-30DC-5AFE-C01EDAE95B35}"/>
              </a:ext>
            </a:extLst>
          </p:cNvPr>
          <p:cNvPicPr>
            <a:picLocks noGrp="1" noChangeAspect="1"/>
          </p:cNvPicPr>
          <p:nvPr>
            <p:ph sz="quarter" idx="11"/>
          </p:nvPr>
        </p:nvPicPr>
        <p:blipFill>
          <a:blip r:embed="rId6"/>
          <a:stretch>
            <a:fillRect/>
          </a:stretch>
        </p:blipFill>
        <p:spPr>
          <a:xfrm>
            <a:off x="6183552" y="1195800"/>
            <a:ext cx="4909258" cy="4909258"/>
          </a:xfrm>
        </p:spPr>
      </p:pic>
      <p:sp>
        <p:nvSpPr>
          <p:cNvPr id="10" name="TextBox 9">
            <a:extLst>
              <a:ext uri="{FF2B5EF4-FFF2-40B4-BE49-F238E27FC236}">
                <a16:creationId xmlns:a16="http://schemas.microsoft.com/office/drawing/2014/main" id="{F9F3D6F9-2A29-D602-523C-89D5D57B80E0}"/>
              </a:ext>
            </a:extLst>
          </p:cNvPr>
          <p:cNvSpPr txBox="1"/>
          <p:nvPr/>
        </p:nvSpPr>
        <p:spPr>
          <a:xfrm>
            <a:off x="6095710" y="857000"/>
            <a:ext cx="5284076" cy="276999"/>
          </a:xfrm>
          <a:prstGeom prst="rect">
            <a:avLst/>
          </a:prstGeom>
          <a:solidFill>
            <a:schemeClr val="accent5"/>
          </a:solidFill>
        </p:spPr>
        <p:txBody>
          <a:bodyPr wrap="square" rtlCol="0">
            <a:spAutoFit/>
          </a:bodyPr>
          <a:lstStyle/>
          <a:p>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Optimal K- no. of clusters: Silhouette Analysis</a:t>
            </a:r>
            <a:endParaRPr lang="en-US" sz="1200" dirty="0">
              <a:solidFill>
                <a:schemeClr val="bg1"/>
              </a:solidFill>
            </a:endParaRPr>
          </a:p>
        </p:txBody>
      </p:sp>
      <p:sp>
        <p:nvSpPr>
          <p:cNvPr id="13" name="Circle: Hollow 12">
            <a:extLst>
              <a:ext uri="{FF2B5EF4-FFF2-40B4-BE49-F238E27FC236}">
                <a16:creationId xmlns:a16="http://schemas.microsoft.com/office/drawing/2014/main" id="{053210EF-72C9-45F2-FB02-D125B53DF294}"/>
              </a:ext>
            </a:extLst>
          </p:cNvPr>
          <p:cNvSpPr/>
          <p:nvPr/>
        </p:nvSpPr>
        <p:spPr>
          <a:xfrm>
            <a:off x="1993442" y="4174437"/>
            <a:ext cx="284922" cy="278296"/>
          </a:xfrm>
          <a:prstGeom prst="donu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ircle: Hollow 14">
            <a:extLst>
              <a:ext uri="{FF2B5EF4-FFF2-40B4-BE49-F238E27FC236}">
                <a16:creationId xmlns:a16="http://schemas.microsoft.com/office/drawing/2014/main" id="{08B90CF4-F92B-E109-8AA7-254106D0449B}"/>
              </a:ext>
            </a:extLst>
          </p:cNvPr>
          <p:cNvSpPr/>
          <p:nvPr/>
        </p:nvSpPr>
        <p:spPr>
          <a:xfrm>
            <a:off x="2392021" y="4499116"/>
            <a:ext cx="284922" cy="278296"/>
          </a:xfrm>
          <a:prstGeom prst="donu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347166F3-9E51-B234-58D7-EE19FC6FD55B}"/>
              </a:ext>
            </a:extLst>
          </p:cNvPr>
          <p:cNvSpPr/>
          <p:nvPr/>
        </p:nvSpPr>
        <p:spPr>
          <a:xfrm>
            <a:off x="8598466" y="1400502"/>
            <a:ext cx="2592998" cy="2316734"/>
          </a:xfrm>
          <a:prstGeom prst="rect">
            <a:avLst/>
          </a:prstGeom>
          <a:noFill/>
          <a:ln w="28575">
            <a:solidFill>
              <a:srgbClr val="92D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0AAC098-E6B3-1DE6-72A7-AC8971CBEECA}"/>
              </a:ext>
            </a:extLst>
          </p:cNvPr>
          <p:cNvSpPr txBox="1"/>
          <p:nvPr/>
        </p:nvSpPr>
        <p:spPr>
          <a:xfrm>
            <a:off x="6102095" y="6127937"/>
            <a:ext cx="5277691" cy="276999"/>
          </a:xfrm>
          <a:prstGeom prst="rect">
            <a:avLst/>
          </a:prstGeom>
          <a:solidFill>
            <a:srgbClr val="5C8E26"/>
          </a:solidFill>
        </p:spPr>
        <p:txBody>
          <a:bodyPr wrap="square" rtlCol="0">
            <a:spAutoFit/>
          </a:bodyPr>
          <a:lstStyle/>
          <a:p>
            <a:pPr algn="ct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Optimal K- no. of clusters: 3 </a:t>
            </a:r>
            <a:endParaRPr lang="en-US" sz="1200" dirty="0">
              <a:solidFill>
                <a:schemeClr val="bg1"/>
              </a:solidFill>
            </a:endParaRPr>
          </a:p>
        </p:txBody>
      </p:sp>
      <p:sp>
        <p:nvSpPr>
          <p:cNvPr id="22" name="TextBox 21">
            <a:extLst>
              <a:ext uri="{FF2B5EF4-FFF2-40B4-BE49-F238E27FC236}">
                <a16:creationId xmlns:a16="http://schemas.microsoft.com/office/drawing/2014/main" id="{92055C2D-1CAE-0E88-23F0-71D6E46E3417}"/>
              </a:ext>
            </a:extLst>
          </p:cNvPr>
          <p:cNvSpPr txBox="1"/>
          <p:nvPr/>
        </p:nvSpPr>
        <p:spPr>
          <a:xfrm>
            <a:off x="610017" y="6113314"/>
            <a:ext cx="5277691" cy="276999"/>
          </a:xfrm>
          <a:prstGeom prst="rect">
            <a:avLst/>
          </a:prstGeom>
          <a:solidFill>
            <a:srgbClr val="C09200"/>
          </a:solidFill>
        </p:spPr>
        <p:txBody>
          <a:bodyPr wrap="square" rtlCol="0">
            <a:spAutoFit/>
          </a:bodyPr>
          <a:lstStyle/>
          <a:p>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Deciding between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n_clusters</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3 and 4 -&gt; Silhouette Analysis</a:t>
            </a:r>
            <a:endParaRPr lang="en-US" sz="1200" dirty="0">
              <a:solidFill>
                <a:schemeClr val="bg1"/>
              </a:solidFill>
            </a:endParaRPr>
          </a:p>
        </p:txBody>
      </p:sp>
      <p:grpSp>
        <p:nvGrpSpPr>
          <p:cNvPr id="8" name="Group 7">
            <a:extLst>
              <a:ext uri="{FF2B5EF4-FFF2-40B4-BE49-F238E27FC236}">
                <a16:creationId xmlns:a16="http://schemas.microsoft.com/office/drawing/2014/main" id="{F801FD53-7215-1169-B86D-ACE32B52F604}"/>
              </a:ext>
            </a:extLst>
          </p:cNvPr>
          <p:cNvGrpSpPr/>
          <p:nvPr/>
        </p:nvGrpSpPr>
        <p:grpSpPr>
          <a:xfrm>
            <a:off x="5142125" y="3258762"/>
            <a:ext cx="959970" cy="200055"/>
            <a:chOff x="4554987" y="5673685"/>
            <a:chExt cx="959970" cy="200055"/>
          </a:xfrm>
        </p:grpSpPr>
        <p:sp>
          <p:nvSpPr>
            <p:cNvPr id="3" name="TextBox 2">
              <a:extLst>
                <a:ext uri="{FF2B5EF4-FFF2-40B4-BE49-F238E27FC236}">
                  <a16:creationId xmlns:a16="http://schemas.microsoft.com/office/drawing/2014/main" id="{0D73E705-1D4D-3001-B496-698BA130A0C4}"/>
                </a:ext>
              </a:extLst>
            </p:cNvPr>
            <p:cNvSpPr txBox="1"/>
            <p:nvPr/>
          </p:nvSpPr>
          <p:spPr>
            <a:xfrm>
              <a:off x="4667651" y="5673685"/>
              <a:ext cx="847306" cy="200055"/>
            </a:xfrm>
            <a:prstGeom prst="rect">
              <a:avLst/>
            </a:prstGeom>
            <a:noFill/>
          </p:spPr>
          <p:txBody>
            <a:bodyPr wrap="square" rtlCol="0">
              <a:spAutoFit/>
            </a:bodyPr>
            <a:lstStyle/>
            <a:p>
              <a:r>
                <a:rPr lang="en-US" sz="700" b="1" i="1">
                  <a:solidFill>
                    <a:srgbClr val="FFC000"/>
                  </a:solidFill>
                  <a:latin typeface="Tahoma" panose="020B0604030504040204" pitchFamily="34" charset="0"/>
                  <a:ea typeface="Tahoma" panose="020B0604030504040204" pitchFamily="34" charset="0"/>
                  <a:cs typeface="Tahoma" panose="020B0604030504040204" pitchFamily="34" charset="0"/>
                </a:rPr>
                <a:t> </a:t>
              </a:r>
              <a:r>
                <a:rPr lang="en-US" sz="700" b="1" i="1">
                  <a:solidFill>
                    <a:schemeClr val="bg1">
                      <a:lumMod val="75000"/>
                    </a:schemeClr>
                  </a:solidFill>
                  <a:latin typeface="Tahoma" panose="020B0604030504040204" pitchFamily="34" charset="0"/>
                  <a:ea typeface="Tahoma" panose="020B0604030504040204" pitchFamily="34" charset="0"/>
                  <a:cs typeface="Tahoma" panose="020B0604030504040204" pitchFamily="34" charset="0"/>
                </a:rPr>
                <a:t>-- Elbow point</a:t>
              </a:r>
            </a:p>
          </p:txBody>
        </p:sp>
        <p:sp>
          <p:nvSpPr>
            <p:cNvPr id="7" name="Circle: Hollow 6">
              <a:extLst>
                <a:ext uri="{FF2B5EF4-FFF2-40B4-BE49-F238E27FC236}">
                  <a16:creationId xmlns:a16="http://schemas.microsoft.com/office/drawing/2014/main" id="{ACB36E2D-509D-4DA9-B3FE-A0EB6FBE35A7}"/>
                </a:ext>
              </a:extLst>
            </p:cNvPr>
            <p:cNvSpPr/>
            <p:nvPr/>
          </p:nvSpPr>
          <p:spPr>
            <a:xfrm>
              <a:off x="4554987" y="5673685"/>
              <a:ext cx="176039" cy="177269"/>
            </a:xfrm>
            <a:prstGeom prst="donu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extBox 1">
            <a:extLst>
              <a:ext uri="{FF2B5EF4-FFF2-40B4-BE49-F238E27FC236}">
                <a16:creationId xmlns:a16="http://schemas.microsoft.com/office/drawing/2014/main" id="{4C961558-936A-8FEB-4352-DF51ABFED284}"/>
              </a:ext>
            </a:extLst>
          </p:cNvPr>
          <p:cNvSpPr txBox="1"/>
          <p:nvPr/>
        </p:nvSpPr>
        <p:spPr>
          <a:xfrm>
            <a:off x="712487" y="1232934"/>
            <a:ext cx="3151320" cy="276999"/>
          </a:xfrm>
          <a:prstGeom prst="rect">
            <a:avLst/>
          </a:prstGeom>
          <a:noFill/>
        </p:spPr>
        <p:txBody>
          <a:bodyPr wrap="square" rtlCol="0">
            <a:spAutoFit/>
          </a:bodyPr>
          <a:lstStyle/>
          <a:p>
            <a:r>
              <a:rPr lang="en-US" sz="1200" b="1" i="1" dirty="0">
                <a:solidFill>
                  <a:schemeClr val="accent4"/>
                </a:solidFill>
              </a:rPr>
              <a:t>*SMBO using HyperOpt</a:t>
            </a:r>
          </a:p>
        </p:txBody>
      </p:sp>
    </p:spTree>
    <p:extLst>
      <p:ext uri="{BB962C8B-B14F-4D97-AF65-F5344CB8AC3E}">
        <p14:creationId xmlns:p14="http://schemas.microsoft.com/office/powerpoint/2010/main" val="1245495567"/>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722518_win32_SD_v11" id="{6E195932-91F4-4861-8538-848409B20D97}" vid="{F5C82CE7-F5AC-4E30-975C-FD228ED220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E4FA29-61E2-42A6-9537-732ED628B68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37CDA33-9251-49D0-A51A-7888AA3E063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F796806-D3A7-49C6-9335-B8A0B9307F8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{D2B13609-6101-47BB-9B53-786789DC0214}tf66722518_win32</Template>
  <TotalTime>60</TotalTime>
  <Words>2631</Words>
  <Application>Microsoft Office PowerPoint</Application>
  <PresentationFormat>Widescreen</PresentationFormat>
  <Paragraphs>282</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-apple-system</vt:lpstr>
      <vt:lpstr>Arial</vt:lpstr>
      <vt:lpstr>Bodoni MT</vt:lpstr>
      <vt:lpstr>Calibri</vt:lpstr>
      <vt:lpstr>Source Sans Pro Light</vt:lpstr>
      <vt:lpstr>Tahoma</vt:lpstr>
      <vt:lpstr>Wingdings</vt:lpstr>
      <vt:lpstr>Custom</vt:lpstr>
      <vt:lpstr>Customer Segmentation: Online Retail</vt:lpstr>
      <vt:lpstr>The Problem:</vt:lpstr>
      <vt:lpstr>PowerPoint Presentation</vt:lpstr>
      <vt:lpstr>The Data:</vt:lpstr>
      <vt:lpstr>Data Wrangling</vt:lpstr>
      <vt:lpstr>        </vt:lpstr>
      <vt:lpstr>        </vt:lpstr>
      <vt:lpstr>        </vt:lpstr>
      <vt:lpstr>        </vt:lpstr>
      <vt:lpstr>        </vt:lpstr>
      <vt:lpstr>        </vt:lpstr>
      <vt:lpstr>Recommendations and Next Steps:</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Edu Mosada</dc:creator>
  <cp:lastModifiedBy>Edu Mosada</cp:lastModifiedBy>
  <cp:revision>1</cp:revision>
  <dcterms:created xsi:type="dcterms:W3CDTF">2025-03-11T23:06:37Z</dcterms:created>
  <dcterms:modified xsi:type="dcterms:W3CDTF">2025-04-10T23:01:53Z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